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sldIdLst>
    <p:sldId id="256" r:id="rId2"/>
    <p:sldId id="266" r:id="rId3"/>
    <p:sldId id="275" r:id="rId4"/>
    <p:sldId id="262" r:id="rId5"/>
    <p:sldId id="263" r:id="rId6"/>
    <p:sldId id="264" r:id="rId7"/>
    <p:sldId id="265" r:id="rId8"/>
    <p:sldId id="283" r:id="rId9"/>
    <p:sldId id="282" r:id="rId10"/>
    <p:sldId id="276" r:id="rId11"/>
    <p:sldId id="267" r:id="rId12"/>
    <p:sldId id="272" r:id="rId13"/>
    <p:sldId id="273" r:id="rId14"/>
    <p:sldId id="270" r:id="rId15"/>
    <p:sldId id="271" r:id="rId16"/>
    <p:sldId id="268" r:id="rId17"/>
    <p:sldId id="269" r:id="rId18"/>
    <p:sldId id="278" r:id="rId19"/>
    <p:sldId id="280" r:id="rId20"/>
    <p:sldId id="281"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Grades</c:v>
                </c:pt>
              </c:strCache>
            </c:strRef>
          </c:tx>
          <c:cat>
            <c:strRef>
              <c:f>Sheet1!$A$2:$A$5</c:f>
              <c:strCache>
                <c:ptCount val="4"/>
                <c:pt idx="0">
                  <c:v>reading</c:v>
                </c:pt>
                <c:pt idx="1">
                  <c:v>writing</c:v>
                </c:pt>
                <c:pt idx="2">
                  <c:v>speaking &amp; listening</c:v>
                </c:pt>
                <c:pt idx="3">
                  <c:v>homework</c:v>
                </c:pt>
              </c:strCache>
            </c:strRef>
          </c:cat>
          <c:val>
            <c:numRef>
              <c:f>Sheet1!$B$2:$B$5</c:f>
              <c:numCache>
                <c:formatCode>General</c:formatCode>
                <c:ptCount val="4"/>
                <c:pt idx="0">
                  <c:v>40</c:v>
                </c:pt>
                <c:pt idx="1">
                  <c:v>40</c:v>
                </c:pt>
                <c:pt idx="2">
                  <c:v>15</c:v>
                </c:pt>
                <c:pt idx="3">
                  <c:v>5</c:v>
                </c:pt>
              </c:numCache>
            </c:numRef>
          </c:val>
          <c:extLst>
            <c:ext xmlns:c16="http://schemas.microsoft.com/office/drawing/2014/chart" uri="{C3380CC4-5D6E-409C-BE32-E72D297353CC}">
              <c16:uniqueId val="{00000000-C70B-47FB-BFD7-AC423A9DD080}"/>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0329915155954394"/>
          <c:y val="0.32796265220945786"/>
          <c:w val="0.39670084844045672"/>
          <c:h val="0.49057914891786092"/>
        </c:manualLayout>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C3B850-E08D-4A0A-B5D2-0BE7CD88E0C3}" type="datetimeFigureOut">
              <a:rPr lang="en-US" smtClean="0"/>
              <a:pPr/>
              <a:t>8/25/2016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E43C3F-D90C-46C6-8EE5-05E25D6FDF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2A41666-311E-4C07-8FD6-4C747C24E13F}"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E7E229-F679-47F8-8929-442198FEA7C2}" type="datetimeFigureOut">
              <a:rPr lang="en-US" smtClean="0"/>
              <a:pPr/>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7E229-F679-47F8-8929-442198FEA7C2}" type="datetimeFigureOut">
              <a:rPr lang="en-US" smtClean="0"/>
              <a:pPr/>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7E229-F679-47F8-8929-442198FEA7C2}" type="datetimeFigureOut">
              <a:rPr lang="en-US" smtClean="0"/>
              <a:pPr/>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7E229-F679-47F8-8929-442198FEA7C2}" type="datetimeFigureOut">
              <a:rPr lang="en-US" smtClean="0"/>
              <a:pPr/>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E7E229-F679-47F8-8929-442198FEA7C2}" type="datetimeFigureOut">
              <a:rPr lang="en-US" smtClean="0"/>
              <a:pPr/>
              <a:t>8/25/2016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E7E229-F679-47F8-8929-442198FEA7C2}" type="datetimeFigureOut">
              <a:rPr lang="en-US" smtClean="0"/>
              <a:pPr/>
              <a:t>8/25/2016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E7E229-F679-47F8-8929-442198FEA7C2}" type="datetimeFigureOut">
              <a:rPr lang="en-US" smtClean="0"/>
              <a:pPr/>
              <a:t>8/25/2016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E7E229-F679-47F8-8929-442198FEA7C2}" type="datetimeFigureOut">
              <a:rPr lang="en-US" smtClean="0"/>
              <a:pPr/>
              <a:t>8/25/2016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E7E229-F679-47F8-8929-442198FEA7C2}" type="datetimeFigureOut">
              <a:rPr lang="en-US" smtClean="0"/>
              <a:pPr/>
              <a:t>8/25/2016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7E229-F679-47F8-8929-442198FEA7C2}" type="datetimeFigureOut">
              <a:rPr lang="en-US" smtClean="0"/>
              <a:pPr/>
              <a:t>8/25/2016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7E229-F679-47F8-8929-442198FEA7C2}" type="datetimeFigureOut">
              <a:rPr lang="en-US" smtClean="0"/>
              <a:pPr/>
              <a:t>8/25/2016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7E229-F679-47F8-8929-442198FEA7C2}" type="datetimeFigureOut">
              <a:rPr lang="en-US" smtClean="0"/>
              <a:pPr/>
              <a:t>8/25/2016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C9CD9-14CB-425B-94E6-E29B9D63359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g"/><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867400"/>
          </a:xfrm>
        </p:spPr>
        <p:txBody>
          <a:bodyPr>
            <a:normAutofit fontScale="90000"/>
          </a:bodyPr>
          <a:lstStyle/>
          <a:p>
            <a:r>
              <a:rPr lang="en-US" sz="6700" b="1" dirty="0" smtClean="0">
                <a:solidFill>
                  <a:srgbClr val="00B050"/>
                </a:solidFill>
              </a:rPr>
              <a:t>Introduction to Literature and Composition </a:t>
            </a:r>
            <a:r>
              <a:rPr lang="en-US" dirty="0"/>
              <a:t/>
            </a:r>
            <a:br>
              <a:rPr lang="en-US" dirty="0"/>
            </a:br>
            <a:r>
              <a:rPr lang="en-US" dirty="0" smtClean="0"/>
              <a:t>“The act of putting pen to paper encourages pause for thought, this in turn makes us think more deeply about life, which helps us regain our equilibrium.” ~</a:t>
            </a:r>
            <a:r>
              <a:rPr lang="en-US" dirty="0" err="1" smtClean="0"/>
              <a:t>Norbet</a:t>
            </a:r>
            <a:r>
              <a:rPr lang="en-US" dirty="0" smtClean="0"/>
              <a:t> Platt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Overarching Theme for 9</a:t>
            </a:r>
            <a:r>
              <a:rPr lang="en-US" baseline="30000" dirty="0" smtClean="0"/>
              <a:t>th</a:t>
            </a:r>
            <a:r>
              <a:rPr lang="en-US" dirty="0" smtClean="0"/>
              <a:t> grade</a:t>
            </a:r>
            <a:endParaRPr lang="en-US" dirty="0"/>
          </a:p>
        </p:txBody>
      </p:sp>
      <p:sp>
        <p:nvSpPr>
          <p:cNvPr id="3" name="Content Placeholder 2"/>
          <p:cNvSpPr>
            <a:spLocks noGrp="1"/>
          </p:cNvSpPr>
          <p:nvPr>
            <p:ph idx="1"/>
          </p:nvPr>
        </p:nvSpPr>
        <p:spPr>
          <a:xfrm>
            <a:off x="457200" y="4343400"/>
            <a:ext cx="8229600" cy="1782763"/>
          </a:xfrm>
        </p:spPr>
        <p:txBody>
          <a:bodyPr>
            <a:normAutofit fontScale="92500"/>
          </a:bodyPr>
          <a:lstStyle/>
          <a:p>
            <a:pPr algn="ctr">
              <a:buNone/>
            </a:pPr>
            <a:r>
              <a:rPr lang="en-US" dirty="0" smtClean="0">
                <a:latin typeface="AHJ Busorama" pitchFamily="82" charset="0"/>
              </a:rPr>
              <a:t>The best way to understand yourself is to spend time with people whose beliefs differ from your own.</a:t>
            </a:r>
            <a:endParaRPr lang="en-US" dirty="0">
              <a:latin typeface="AHJ Busorama" pitchFamily="82" charset="0"/>
            </a:endParaRPr>
          </a:p>
        </p:txBody>
      </p:sp>
      <p:pic>
        <p:nvPicPr>
          <p:cNvPr id="28678" name="Picture 6" descr="http://ts1.mm.bing.net/th?id=H.4606856052869784&amp;pid=1.7"/>
          <p:cNvPicPr>
            <a:picLocks noChangeAspect="1" noChangeArrowheads="1"/>
          </p:cNvPicPr>
          <p:nvPr/>
        </p:nvPicPr>
        <p:blipFill>
          <a:blip r:embed="rId2" cstate="print"/>
          <a:srcRect/>
          <a:stretch>
            <a:fillRect/>
          </a:stretch>
        </p:blipFill>
        <p:spPr bwMode="auto">
          <a:xfrm>
            <a:off x="2819400" y="1295400"/>
            <a:ext cx="3543300" cy="28575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solidFill>
                  <a:srgbClr val="92D050"/>
                </a:solidFill>
              </a:rPr>
              <a:t>Students will need to obtain</a:t>
            </a:r>
            <a:br>
              <a:rPr lang="en-US" dirty="0" smtClean="0">
                <a:solidFill>
                  <a:srgbClr val="92D050"/>
                </a:solidFill>
              </a:rPr>
            </a:br>
            <a:r>
              <a:rPr lang="en-US" dirty="0" smtClean="0">
                <a:solidFill>
                  <a:srgbClr val="92D050"/>
                </a:solidFill>
              </a:rPr>
              <a:t> the following texts….</a:t>
            </a:r>
            <a:endParaRPr lang="en-US" dirty="0">
              <a:solidFill>
                <a:srgbClr val="92D050"/>
              </a:solidFill>
            </a:endParaRPr>
          </a:p>
        </p:txBody>
      </p:sp>
      <p:sp>
        <p:nvSpPr>
          <p:cNvPr id="3" name="Content Placeholder 2"/>
          <p:cNvSpPr>
            <a:spLocks noGrp="1"/>
          </p:cNvSpPr>
          <p:nvPr>
            <p:ph idx="1"/>
          </p:nvPr>
        </p:nvSpPr>
        <p:spPr>
          <a:xfrm>
            <a:off x="228600" y="2362200"/>
            <a:ext cx="8686800" cy="3048000"/>
          </a:xfrm>
        </p:spPr>
        <p:txBody>
          <a:bodyPr>
            <a:noAutofit/>
          </a:bodyPr>
          <a:lstStyle/>
          <a:p>
            <a:pPr>
              <a:buNone/>
            </a:pPr>
            <a:r>
              <a:rPr lang="en-US" dirty="0" smtClean="0"/>
              <a:t>Quarter 1:  </a:t>
            </a:r>
            <a:r>
              <a:rPr lang="en-US" i="1" dirty="0"/>
              <a:t>Of Mice and Men</a:t>
            </a:r>
            <a:r>
              <a:rPr lang="en-US" dirty="0"/>
              <a:t>, John Steinbeck</a:t>
            </a:r>
            <a:endParaRPr lang="en-US" i="1" dirty="0"/>
          </a:p>
          <a:p>
            <a:pPr>
              <a:buNone/>
            </a:pPr>
            <a:r>
              <a:rPr lang="en-US" dirty="0" smtClean="0"/>
              <a:t>Quarter </a:t>
            </a:r>
            <a:r>
              <a:rPr lang="en-US" dirty="0" smtClean="0"/>
              <a:t>2: </a:t>
            </a:r>
            <a:r>
              <a:rPr lang="en-US" i="1" dirty="0" smtClean="0"/>
              <a:t>	</a:t>
            </a:r>
            <a:r>
              <a:rPr lang="en-US" i="1" dirty="0" smtClean="0"/>
              <a:t>1984</a:t>
            </a:r>
            <a:r>
              <a:rPr lang="en-US" i="1" dirty="0" smtClean="0"/>
              <a:t>, </a:t>
            </a:r>
            <a:r>
              <a:rPr lang="en-US" dirty="0" smtClean="0"/>
              <a:t>George Orwell</a:t>
            </a:r>
          </a:p>
          <a:p>
            <a:pPr>
              <a:buNone/>
            </a:pPr>
            <a:r>
              <a:rPr lang="en-US" dirty="0" smtClean="0"/>
              <a:t>Quarter 3: </a:t>
            </a:r>
            <a:r>
              <a:rPr lang="en-US" i="1" dirty="0" smtClean="0"/>
              <a:t>Macbeth</a:t>
            </a:r>
            <a:r>
              <a:rPr lang="en-US" i="1" dirty="0" smtClean="0"/>
              <a:t>, </a:t>
            </a:r>
            <a:r>
              <a:rPr lang="en-US" dirty="0" smtClean="0"/>
              <a:t>William Shakespeare</a:t>
            </a:r>
          </a:p>
          <a:p>
            <a:pPr>
              <a:buNone/>
            </a:pPr>
            <a:r>
              <a:rPr lang="en-US" dirty="0" smtClean="0"/>
              <a:t>Quarter 4: </a:t>
            </a:r>
            <a:r>
              <a:rPr lang="en-US" i="1" dirty="0" smtClean="0"/>
              <a:t>To Kill a Mockingbird</a:t>
            </a:r>
            <a:r>
              <a:rPr lang="en-US" dirty="0" smtClean="0"/>
              <a:t>, Harper Lee</a:t>
            </a:r>
          </a:p>
          <a:p>
            <a:pPr>
              <a:buNone/>
            </a:pPr>
            <a:r>
              <a:rPr lang="en-US" i="1" dirty="0" smtClean="0">
                <a:solidFill>
                  <a:srgbClr val="FF0000"/>
                </a:solidFill>
              </a:rPr>
              <a:t>			</a:t>
            </a:r>
            <a:r>
              <a:rPr lang="en-US" dirty="0" smtClean="0"/>
              <a:t>			</a:t>
            </a:r>
            <a:endParaRPr lang="en-US" dirty="0"/>
          </a:p>
        </p:txBody>
      </p:sp>
      <p:pic>
        <p:nvPicPr>
          <p:cNvPr id="7172" name="Picture 4" descr="http://ts3.mm.bing.net/th?id=H.4731977085487118&amp;pid=1.7&amp;w=284&amp;h=188&amp;c=7&amp;rs=1&amp;url=http%3a%2f%2fwww.fanpop.com%2fclubs%2fbooks-to-read%2fimages%2f28887887%2ftitle%2fbooooks-wallpaper"/>
          <p:cNvPicPr>
            <a:picLocks noChangeAspect="1" noChangeArrowheads="1"/>
          </p:cNvPicPr>
          <p:nvPr/>
        </p:nvPicPr>
        <p:blipFill>
          <a:blip r:embed="rId2" cstate="print"/>
          <a:srcRect/>
          <a:stretch>
            <a:fillRect/>
          </a:stretch>
        </p:blipFill>
        <p:spPr bwMode="auto">
          <a:xfrm>
            <a:off x="6477000" y="228600"/>
            <a:ext cx="2302211" cy="1524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382000" cy="685800"/>
          </a:xfrm>
        </p:spPr>
        <p:txBody>
          <a:bodyPr>
            <a:normAutofit fontScale="90000"/>
          </a:bodyPr>
          <a:lstStyle/>
          <a:p>
            <a:r>
              <a:rPr lang="en-US" dirty="0" smtClean="0">
                <a:solidFill>
                  <a:srgbClr val="00B0F0"/>
                </a:solidFill>
              </a:rPr>
              <a:t>Communication</a:t>
            </a:r>
            <a:endParaRPr lang="en-US" dirty="0">
              <a:solidFill>
                <a:srgbClr val="00B0F0"/>
              </a:solidFill>
            </a:endParaRPr>
          </a:p>
        </p:txBody>
      </p:sp>
      <p:sp>
        <p:nvSpPr>
          <p:cNvPr id="3" name="Content Placeholder 2"/>
          <p:cNvSpPr>
            <a:spLocks noGrp="1"/>
          </p:cNvSpPr>
          <p:nvPr>
            <p:ph idx="1"/>
          </p:nvPr>
        </p:nvSpPr>
        <p:spPr>
          <a:xfrm>
            <a:off x="317369" y="2209800"/>
            <a:ext cx="8839200" cy="4754563"/>
          </a:xfrm>
        </p:spPr>
        <p:txBody>
          <a:bodyPr/>
          <a:lstStyle/>
          <a:p>
            <a:r>
              <a:rPr lang="en-US" dirty="0" smtClean="0"/>
              <a:t>Fostering an open dialogue between school and home supports the growth of your child.   If we embark on this together we can help our students achieve success.</a:t>
            </a:r>
          </a:p>
          <a:p>
            <a:r>
              <a:rPr lang="en-US" dirty="0" smtClean="0"/>
              <a:t>3 ways I communicate:  </a:t>
            </a:r>
          </a:p>
          <a:p>
            <a:pPr lvl="1"/>
            <a:r>
              <a:rPr lang="en-US" dirty="0" smtClean="0"/>
              <a:t>Weekly letter (hardcopy in class/ posted on website) </a:t>
            </a:r>
          </a:p>
          <a:p>
            <a:pPr lvl="1"/>
            <a:r>
              <a:rPr lang="en-US" dirty="0" smtClean="0"/>
              <a:t>Teacher website (announcements, weekly letter)</a:t>
            </a:r>
          </a:p>
          <a:p>
            <a:pPr lvl="1"/>
            <a:r>
              <a:rPr lang="en-US" dirty="0" smtClean="0"/>
              <a:t>Text messages (new pilot program</a:t>
            </a:r>
            <a:r>
              <a:rPr lang="en-US" dirty="0" smtClean="0"/>
              <a:t>) </a:t>
            </a:r>
          </a:p>
          <a:p>
            <a:pPr lvl="1"/>
            <a:r>
              <a:rPr lang="en-US" dirty="0" smtClean="0"/>
              <a:t>Google Classroom</a:t>
            </a:r>
            <a:endParaRPr lang="en-US" dirty="0"/>
          </a:p>
        </p:txBody>
      </p:sp>
      <p:pic>
        <p:nvPicPr>
          <p:cNvPr id="2052" name="Picture 4" descr="http://ts1.mm.bing.net/th?id=H.4578423400630508&amp;pid=1.7&amp;w=171&amp;h=175&amp;c=7&amp;rs=1&amp;url=http%3a%2f%2fdontdallasmyaustin.com%2fddma%2f12%2fpeople-talking-icon"/>
          <p:cNvPicPr>
            <a:picLocks noChangeAspect="1" noChangeArrowheads="1"/>
          </p:cNvPicPr>
          <p:nvPr/>
        </p:nvPicPr>
        <p:blipFill>
          <a:blip r:embed="rId2" cstate="print"/>
          <a:srcRect/>
          <a:stretch>
            <a:fillRect/>
          </a:stretch>
        </p:blipFill>
        <p:spPr bwMode="auto">
          <a:xfrm>
            <a:off x="4038600" y="685800"/>
            <a:ext cx="1628775" cy="16668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533400"/>
            <a:ext cx="7772400" cy="2076451"/>
          </a:xfrm>
        </p:spPr>
        <p:txBody>
          <a:bodyPr>
            <a:normAutofit/>
          </a:bodyPr>
          <a:lstStyle/>
          <a:p>
            <a:r>
              <a:rPr lang="en-US" dirty="0" smtClean="0">
                <a:solidFill>
                  <a:srgbClr val="FFFF00"/>
                </a:solidFill>
              </a:rPr>
              <a:t>If you would like to receive the text messages for this class</a:t>
            </a:r>
            <a:endParaRPr lang="en-US" dirty="0">
              <a:solidFill>
                <a:srgbClr val="FFFF00"/>
              </a:solidFill>
            </a:endParaRPr>
          </a:p>
        </p:txBody>
      </p:sp>
      <p:sp>
        <p:nvSpPr>
          <p:cNvPr id="3" name="Subtitle 2"/>
          <p:cNvSpPr>
            <a:spLocks noGrp="1"/>
          </p:cNvSpPr>
          <p:nvPr>
            <p:ph type="subTitle" idx="1"/>
          </p:nvPr>
        </p:nvSpPr>
        <p:spPr>
          <a:xfrm>
            <a:off x="762000" y="2438400"/>
            <a:ext cx="5715000" cy="3200400"/>
          </a:xfrm>
        </p:spPr>
        <p:txBody>
          <a:bodyPr>
            <a:normAutofit fontScale="92500" lnSpcReduction="20000"/>
          </a:bodyPr>
          <a:lstStyle/>
          <a:p>
            <a:pPr marL="514350" indent="-514350" algn="l">
              <a:buAutoNum type="arabicPeriod"/>
            </a:pPr>
            <a:r>
              <a:rPr lang="en-US" dirty="0" smtClean="0">
                <a:solidFill>
                  <a:schemeClr val="tx1"/>
                </a:solidFill>
              </a:rPr>
              <a:t>Add as contact:216-586-2159</a:t>
            </a:r>
          </a:p>
          <a:p>
            <a:pPr marL="514350" indent="-514350" algn="l">
              <a:buFont typeface="Arial" pitchFamily="34" charset="0"/>
              <a:buAutoNum type="arabicPeriod"/>
            </a:pPr>
            <a:r>
              <a:rPr lang="en-US" dirty="0" smtClean="0">
                <a:solidFill>
                  <a:schemeClr val="tx1"/>
                </a:solidFill>
              </a:rPr>
              <a:t>English I Honors: Text </a:t>
            </a:r>
            <a:r>
              <a:rPr lang="en-US" dirty="0" smtClean="0">
                <a:solidFill>
                  <a:schemeClr val="tx1"/>
                </a:solidFill>
              </a:rPr>
              <a:t>the message: @</a:t>
            </a:r>
            <a:r>
              <a:rPr lang="en-US" dirty="0" smtClean="0">
                <a:solidFill>
                  <a:schemeClr val="tx1"/>
                </a:solidFill>
              </a:rPr>
              <a:t>7392d</a:t>
            </a:r>
          </a:p>
          <a:p>
            <a:pPr marL="514350" indent="-514350" algn="l">
              <a:buFont typeface="Arial" pitchFamily="34" charset="0"/>
              <a:buAutoNum type="arabicPeriod"/>
            </a:pPr>
            <a:r>
              <a:rPr lang="en-US" dirty="0" smtClean="0">
                <a:solidFill>
                  <a:schemeClr val="tx1"/>
                </a:solidFill>
              </a:rPr>
              <a:t>English I : Text the message: @7392d</a:t>
            </a:r>
            <a:endParaRPr lang="en-US" dirty="0" smtClean="0">
              <a:solidFill>
                <a:schemeClr val="tx1"/>
              </a:solidFill>
            </a:endParaRPr>
          </a:p>
          <a:p>
            <a:pPr marL="514350" indent="-514350" algn="l">
              <a:buFont typeface="Arial" pitchFamily="34" charset="0"/>
              <a:buAutoNum type="arabicPeriod"/>
            </a:pPr>
            <a:r>
              <a:rPr lang="en-US" dirty="0" smtClean="0">
                <a:solidFill>
                  <a:schemeClr val="tx1"/>
                </a:solidFill>
              </a:rPr>
              <a:t>When prompted, text me your name</a:t>
            </a:r>
          </a:p>
          <a:p>
            <a:pPr marL="514350" indent="-514350" algn="l">
              <a:buAutoNum type="arabicPeriod"/>
            </a:pPr>
            <a:endParaRPr lang="en-US" dirty="0" smtClean="0"/>
          </a:p>
          <a:p>
            <a:pPr marL="514350" indent="-514350" algn="l"/>
            <a:endParaRPr lang="en-US" dirty="0" smtClean="0"/>
          </a:p>
          <a:p>
            <a:pPr algn="l"/>
            <a:endParaRPr lang="en-US" dirty="0"/>
          </a:p>
        </p:txBody>
      </p:sp>
      <p:pic>
        <p:nvPicPr>
          <p:cNvPr id="1026" name="Picture 2" descr="http://ts1.mm.bing.net/th?id=H.5034355584009868&amp;pid=1.7&amp;w=159&amp;h=169&amp;c=7&amp;rs=1&amp;url=http%3a%2f%2fdimensionministries.com%2fblog%2f%3fp%3d1189"/>
          <p:cNvPicPr>
            <a:picLocks noChangeAspect="1" noChangeArrowheads="1"/>
          </p:cNvPicPr>
          <p:nvPr/>
        </p:nvPicPr>
        <p:blipFill>
          <a:blip r:embed="rId2" cstate="print"/>
          <a:srcRect/>
          <a:stretch>
            <a:fillRect/>
          </a:stretch>
        </p:blipFill>
        <p:spPr bwMode="auto">
          <a:xfrm>
            <a:off x="6553200" y="2590800"/>
            <a:ext cx="2088004" cy="221932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92D050"/>
                </a:solidFill>
              </a:rPr>
              <a:t>Grading</a:t>
            </a:r>
            <a:endParaRPr lang="en-US" b="1" dirty="0">
              <a:solidFill>
                <a:srgbClr val="92D050"/>
              </a:solidFill>
            </a:endParaRPr>
          </a:p>
        </p:txBody>
      </p:sp>
      <p:sp>
        <p:nvSpPr>
          <p:cNvPr id="3" name="Content Placeholder 2"/>
          <p:cNvSpPr>
            <a:spLocks noGrp="1"/>
          </p:cNvSpPr>
          <p:nvPr>
            <p:ph idx="1"/>
          </p:nvPr>
        </p:nvSpPr>
        <p:spPr>
          <a:xfrm>
            <a:off x="457200" y="1600200"/>
            <a:ext cx="8458200" cy="4525963"/>
          </a:xfrm>
        </p:spPr>
        <p:txBody>
          <a:bodyPr>
            <a:normAutofit fontScale="85000" lnSpcReduction="20000"/>
          </a:bodyPr>
          <a:lstStyle/>
          <a:p>
            <a:pPr>
              <a:buNone/>
            </a:pPr>
            <a:r>
              <a:rPr lang="en-US" b="1" u="sng" dirty="0" smtClean="0"/>
              <a:t>GRADING</a:t>
            </a:r>
            <a:endParaRPr lang="en-US" dirty="0" smtClean="0"/>
          </a:p>
          <a:p>
            <a:pPr>
              <a:buNone/>
            </a:pPr>
            <a:r>
              <a:rPr lang="en-US" dirty="0" smtClean="0"/>
              <a:t>	In Pinnacle, student grades are determined according</a:t>
            </a:r>
          </a:p>
          <a:p>
            <a:pPr>
              <a:buNone/>
            </a:pPr>
            <a:r>
              <a:rPr lang="en-US" dirty="0" smtClean="0"/>
              <a:t>     to the following weighted quarterly breakdown:</a:t>
            </a:r>
          </a:p>
          <a:p>
            <a:pPr>
              <a:buNone/>
            </a:pPr>
            <a:endParaRPr lang="en-US" dirty="0" smtClean="0"/>
          </a:p>
          <a:p>
            <a:pPr>
              <a:buNone/>
            </a:pPr>
            <a:r>
              <a:rPr lang="en-US" b="1" dirty="0" smtClean="0"/>
              <a:t> </a:t>
            </a:r>
            <a:endParaRPr lang="en-US" dirty="0" smtClean="0"/>
          </a:p>
          <a:p>
            <a:pPr>
              <a:buNone/>
            </a:pPr>
            <a:r>
              <a:rPr lang="en-US" dirty="0" smtClean="0"/>
              <a:t>	</a:t>
            </a:r>
            <a:r>
              <a:rPr lang="en-US" b="1" u="sng" dirty="0" smtClean="0"/>
              <a:t>CATEGORIES</a:t>
            </a:r>
            <a:endParaRPr lang="en-US" dirty="0" smtClean="0"/>
          </a:p>
          <a:p>
            <a:pPr>
              <a:buNone/>
            </a:pPr>
            <a:r>
              <a:rPr lang="en-US" dirty="0" smtClean="0"/>
              <a:t>		Reading – 40%</a:t>
            </a:r>
          </a:p>
          <a:p>
            <a:pPr>
              <a:buNone/>
            </a:pPr>
            <a:r>
              <a:rPr lang="en-US" dirty="0" smtClean="0"/>
              <a:t>		Writing – 40%</a:t>
            </a:r>
          </a:p>
          <a:p>
            <a:pPr>
              <a:buNone/>
            </a:pPr>
            <a:r>
              <a:rPr lang="en-US" dirty="0" smtClean="0"/>
              <a:t>		Speaking and Listening – 15%</a:t>
            </a:r>
          </a:p>
          <a:p>
            <a:pPr>
              <a:buNone/>
            </a:pPr>
            <a:r>
              <a:rPr lang="en-US" dirty="0" smtClean="0"/>
              <a:t>		Homework/Reading Checks– 5%</a:t>
            </a:r>
          </a:p>
          <a:p>
            <a:pPr>
              <a:buNone/>
            </a:pPr>
            <a:endParaRPr lang="en-US" dirty="0"/>
          </a:p>
        </p:txBody>
      </p:sp>
      <p:graphicFrame>
        <p:nvGraphicFramePr>
          <p:cNvPr id="4" name="Chart 3"/>
          <p:cNvGraphicFramePr/>
          <p:nvPr/>
        </p:nvGraphicFramePr>
        <p:xfrm>
          <a:off x="5410200" y="1905000"/>
          <a:ext cx="34290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92D050"/>
                </a:solidFill>
              </a:rPr>
              <a:t>Mastery Grading</a:t>
            </a:r>
            <a:br>
              <a:rPr lang="en-US" b="1" dirty="0" smtClean="0">
                <a:solidFill>
                  <a:srgbClr val="92D050"/>
                </a:solidFill>
              </a:rPr>
            </a:br>
            <a:r>
              <a:rPr lang="en-US" b="1" dirty="0" smtClean="0">
                <a:solidFill>
                  <a:srgbClr val="92D050"/>
                </a:solidFill>
              </a:rPr>
              <a:t>4-point scale</a:t>
            </a:r>
            <a:endParaRPr lang="en-US" b="1" dirty="0">
              <a:solidFill>
                <a:srgbClr val="92D050"/>
              </a:solidFill>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t>4=A:   exceptional understanding of learning </a:t>
            </a:r>
          </a:p>
          <a:p>
            <a:pPr>
              <a:buNone/>
            </a:pPr>
            <a:r>
              <a:rPr lang="en-US" dirty="0" smtClean="0"/>
              <a:t>            target=mastery (even goes beyond expectation and synthesizes     	with text-self, text-world, text-text)</a:t>
            </a:r>
          </a:p>
          <a:p>
            <a:pPr>
              <a:buNone/>
            </a:pPr>
            <a:endParaRPr lang="en-US" dirty="0" smtClean="0"/>
          </a:p>
          <a:p>
            <a:pPr>
              <a:buNone/>
            </a:pPr>
            <a:r>
              <a:rPr lang="en-US" dirty="0" smtClean="0"/>
              <a:t>3=B:   meets expectation for learning target</a:t>
            </a:r>
          </a:p>
          <a:p>
            <a:pPr>
              <a:buNone/>
            </a:pPr>
            <a:r>
              <a:rPr lang="en-US" dirty="0" smtClean="0"/>
              <a:t> </a:t>
            </a:r>
          </a:p>
          <a:p>
            <a:pPr>
              <a:buNone/>
            </a:pPr>
            <a:r>
              <a:rPr lang="en-US" dirty="0" smtClean="0"/>
              <a:t>2=C:   approaching/developing understanding of learning target</a:t>
            </a:r>
          </a:p>
          <a:p>
            <a:pPr>
              <a:buNone/>
            </a:pPr>
            <a:endParaRPr lang="en-US" dirty="0" smtClean="0"/>
          </a:p>
          <a:p>
            <a:pPr>
              <a:buNone/>
            </a:pPr>
            <a:r>
              <a:rPr lang="en-US" dirty="0" smtClean="0"/>
              <a:t>1=D</a:t>
            </a:r>
            <a:r>
              <a:rPr lang="en-US" dirty="0" smtClean="0"/>
              <a:t>:   significant gaps in understanding learning </a:t>
            </a:r>
          </a:p>
          <a:p>
            <a:pPr>
              <a:buNone/>
            </a:pPr>
            <a:r>
              <a:rPr lang="en-US" dirty="0" smtClean="0"/>
              <a:t>            target</a:t>
            </a:r>
          </a:p>
          <a:p>
            <a:pPr>
              <a:buNone/>
            </a:pPr>
            <a:endParaRPr lang="en-US" dirty="0" smtClean="0"/>
          </a:p>
          <a:p>
            <a:pPr>
              <a:buNone/>
            </a:pPr>
            <a:r>
              <a:rPr lang="en-US" dirty="0" smtClean="0"/>
              <a:t>0=F</a:t>
            </a:r>
            <a:r>
              <a:rPr lang="en-US" dirty="0" smtClean="0"/>
              <a:t>:   no understanding of learning target OR  did not  </a:t>
            </a:r>
          </a:p>
          <a:p>
            <a:pPr>
              <a:buNone/>
            </a:pPr>
            <a:r>
              <a:rPr lang="en-US" dirty="0" smtClean="0"/>
              <a:t>           attempt to complete assignment</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92D050"/>
                </a:solidFill>
              </a:rPr>
              <a:t>English Department Policies</a:t>
            </a:r>
            <a:endParaRPr lang="en-US" b="1" dirty="0">
              <a:solidFill>
                <a:srgbClr val="92D050"/>
              </a:solidFill>
            </a:endParaRPr>
          </a:p>
        </p:txBody>
      </p:sp>
      <p:sp>
        <p:nvSpPr>
          <p:cNvPr id="3" name="Content Placeholder 2"/>
          <p:cNvSpPr>
            <a:spLocks noGrp="1"/>
          </p:cNvSpPr>
          <p:nvPr>
            <p:ph idx="1"/>
          </p:nvPr>
        </p:nvSpPr>
        <p:spPr/>
        <p:txBody>
          <a:bodyPr>
            <a:noAutofit/>
          </a:bodyPr>
          <a:lstStyle/>
          <a:p>
            <a:pPr>
              <a:buNone/>
            </a:pPr>
            <a:r>
              <a:rPr lang="en-US" sz="1800" b="1" u="sng" dirty="0" smtClean="0"/>
              <a:t>LATE WORK</a:t>
            </a:r>
            <a:endParaRPr lang="en-US" sz="1800" dirty="0" smtClean="0"/>
          </a:p>
          <a:p>
            <a:pPr>
              <a:buNone/>
            </a:pPr>
            <a:r>
              <a:rPr lang="en-US" sz="1800" dirty="0" smtClean="0"/>
              <a:t>	No Late Work will be excepted </a:t>
            </a:r>
          </a:p>
          <a:p>
            <a:pPr>
              <a:buNone/>
            </a:pPr>
            <a:r>
              <a:rPr lang="en-US" sz="1800" b="1" dirty="0" smtClean="0"/>
              <a:t> </a:t>
            </a:r>
            <a:endParaRPr lang="en-US" sz="1800" dirty="0" smtClean="0"/>
          </a:p>
          <a:p>
            <a:pPr>
              <a:buNone/>
            </a:pPr>
            <a:r>
              <a:rPr lang="en-US" sz="1800" b="1" u="sng" dirty="0" smtClean="0"/>
              <a:t>MAKE UP WORK FOR TESTS/QUIZZES</a:t>
            </a:r>
            <a:endParaRPr lang="en-US" sz="1800" dirty="0" smtClean="0"/>
          </a:p>
          <a:p>
            <a:pPr>
              <a:buNone/>
            </a:pPr>
            <a:r>
              <a:rPr lang="en-US" sz="1800" dirty="0" smtClean="0"/>
              <a:t>	Tests and quizzes must be made up on the Wednesday morning following an absence (this includes the Wednesday following a Tuesday absence) or by appointment with the teacher.  A Student has up to one week after an absence to make up the test or quiz.  Work not made up will receive a “Z.”</a:t>
            </a:r>
          </a:p>
          <a:p>
            <a:pPr>
              <a:buNone/>
            </a:pPr>
            <a:r>
              <a:rPr lang="en-US" sz="1800" dirty="0" smtClean="0"/>
              <a:t> </a:t>
            </a:r>
          </a:p>
          <a:p>
            <a:pPr>
              <a:buNone/>
            </a:pPr>
            <a:r>
              <a:rPr lang="en-US" sz="1800" b="1" u="sng" dirty="0" smtClean="0"/>
              <a:t>REWRITES (PAPERS)</a:t>
            </a:r>
            <a:endParaRPr lang="en-US" sz="1800" dirty="0" smtClean="0"/>
          </a:p>
          <a:p>
            <a:pPr>
              <a:buNone/>
            </a:pPr>
            <a:r>
              <a:rPr lang="en-US" sz="1800" dirty="0" smtClean="0"/>
              <a:t>	Writing instruction is a process; therefore, students will receive feedback from the teacher prior to the deadline in the form of formative assessments and consults. Thus, all major writing assignments are final, polished pieces and will be graded as such.  </a:t>
            </a:r>
          </a:p>
          <a:p>
            <a:pPr>
              <a:buNone/>
            </a:pPr>
            <a:r>
              <a:rPr lang="en-US" sz="1400" b="1" dirty="0" smtClean="0"/>
              <a:t> </a:t>
            </a:r>
            <a:endParaRPr lang="en-US" sz="1400" dirty="0" smtClean="0"/>
          </a:p>
          <a:p>
            <a:pPr>
              <a:buNone/>
            </a:pPr>
            <a:r>
              <a:rPr lang="en-US" sz="1400" b="1" dirty="0" smtClean="0"/>
              <a:t> </a:t>
            </a:r>
            <a:endParaRPr lang="en-US" sz="14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0000" lnSpcReduction="20000"/>
          </a:bodyPr>
          <a:lstStyle/>
          <a:p>
            <a:pPr>
              <a:buNone/>
            </a:pPr>
            <a:r>
              <a:rPr lang="en-US" b="1" u="sng" dirty="0" smtClean="0"/>
              <a:t>RETAKES</a:t>
            </a:r>
            <a:endParaRPr lang="en-US" dirty="0" smtClean="0"/>
          </a:p>
          <a:p>
            <a:pPr>
              <a:buNone/>
            </a:pPr>
            <a:r>
              <a:rPr lang="en-US" dirty="0" smtClean="0"/>
              <a:t>	Tests and quizzes aim to show student gained learning at a specific time.   Thus, there will be no retakes on tests and quizzes.</a:t>
            </a:r>
          </a:p>
          <a:p>
            <a:pPr>
              <a:buNone/>
            </a:pPr>
            <a:endParaRPr lang="en-US" b="1" u="sng" dirty="0" smtClean="0"/>
          </a:p>
          <a:p>
            <a:pPr>
              <a:buNone/>
            </a:pPr>
            <a:r>
              <a:rPr lang="en-US" dirty="0" smtClean="0"/>
              <a:t> </a:t>
            </a:r>
            <a:r>
              <a:rPr lang="en-US" b="1" u="sng" dirty="0" smtClean="0"/>
              <a:t>PLAGIARISM</a:t>
            </a:r>
            <a:endParaRPr lang="en-US" dirty="0" smtClean="0"/>
          </a:p>
          <a:p>
            <a:pPr>
              <a:buNone/>
            </a:pPr>
            <a:r>
              <a:rPr lang="en-US" dirty="0" smtClean="0"/>
              <a:t>This statement must be submitted on all major student papers.  Each student must sign below this statement to indicate that he/she is aware of this policy.  </a:t>
            </a:r>
          </a:p>
          <a:p>
            <a:pPr>
              <a:buNone/>
            </a:pPr>
            <a:r>
              <a:rPr lang="en-US" dirty="0" smtClean="0"/>
              <a:t> </a:t>
            </a:r>
          </a:p>
          <a:p>
            <a:pPr>
              <a:buNone/>
            </a:pPr>
            <a:r>
              <a:rPr lang="en-US" dirty="0" smtClean="0"/>
              <a:t>“Plagiarism is taking and using someone else’s thoughts, ideas, words, or work and failing to acknowledge its author(s).  In following the school’s policy, students will receive a zero for any plagiarized work no matter the degree or extent.”</a:t>
            </a:r>
          </a:p>
          <a:p>
            <a:pPr>
              <a:buNone/>
            </a:pPr>
            <a:r>
              <a:rPr lang="en-US" b="1" dirty="0" smtClean="0"/>
              <a:t> </a:t>
            </a:r>
            <a:endParaRPr lang="en-US" dirty="0" smtClean="0"/>
          </a:p>
          <a:p>
            <a:pPr>
              <a:buNone/>
            </a:pPr>
            <a:r>
              <a:rPr lang="en-US" b="1" dirty="0" smtClean="0"/>
              <a:t>**Students will receive instruction about how to avoid plagiarizing using MLA citation.</a:t>
            </a:r>
            <a:endParaRPr lang="en-US" dirty="0" smtClean="0"/>
          </a:p>
          <a:p>
            <a:pPr>
              <a:buNone/>
            </a:pPr>
            <a:endParaRPr lang="en-US" dirty="0" smtClean="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FF00"/>
                </a:solidFill>
              </a:rPr>
              <a:t>How Can I Help My Child?</a:t>
            </a:r>
            <a:endParaRPr lang="en-US" dirty="0">
              <a:solidFill>
                <a:srgbClr val="FFFF00"/>
              </a:solidFill>
            </a:endParaRPr>
          </a:p>
        </p:txBody>
      </p:sp>
      <p:sp>
        <p:nvSpPr>
          <p:cNvPr id="3" name="Content Placeholder 2"/>
          <p:cNvSpPr>
            <a:spLocks noGrp="1"/>
          </p:cNvSpPr>
          <p:nvPr>
            <p:ph idx="1"/>
          </p:nvPr>
        </p:nvSpPr>
        <p:spPr>
          <a:xfrm>
            <a:off x="609600" y="2971800"/>
            <a:ext cx="7696200" cy="3657600"/>
          </a:xfrm>
        </p:spPr>
        <p:txBody>
          <a:bodyPr>
            <a:normAutofit fontScale="70000" lnSpcReduction="20000"/>
          </a:bodyPr>
          <a:lstStyle/>
          <a:p>
            <a:r>
              <a:rPr lang="en-US" dirty="0" smtClean="0">
                <a:solidFill>
                  <a:srgbClr val="FFFF00"/>
                </a:solidFill>
              </a:rPr>
              <a:t>Late work is not accepted so help </a:t>
            </a:r>
            <a:r>
              <a:rPr lang="en-US" dirty="0" smtClean="0">
                <a:solidFill>
                  <a:srgbClr val="FFFF00"/>
                </a:solidFill>
              </a:rPr>
              <a:t>your student </a:t>
            </a:r>
            <a:r>
              <a:rPr lang="en-US" dirty="0" smtClean="0">
                <a:solidFill>
                  <a:srgbClr val="FFFF00"/>
                </a:solidFill>
              </a:rPr>
              <a:t>with time management skills</a:t>
            </a:r>
          </a:p>
          <a:p>
            <a:r>
              <a:rPr lang="en-US" dirty="0" smtClean="0">
                <a:solidFill>
                  <a:srgbClr val="FFFF00"/>
                </a:solidFill>
              </a:rPr>
              <a:t>Encourage your student to make a conference with me</a:t>
            </a:r>
          </a:p>
          <a:p>
            <a:r>
              <a:rPr lang="en-US" dirty="0" smtClean="0">
                <a:solidFill>
                  <a:srgbClr val="FFFF00"/>
                </a:solidFill>
              </a:rPr>
              <a:t>Ask for help-</a:t>
            </a:r>
            <a:r>
              <a:rPr lang="en-US" dirty="0" smtClean="0">
                <a:solidFill>
                  <a:srgbClr val="FFFF00"/>
                </a:solidFill>
              </a:rPr>
              <a:t>-help your student </a:t>
            </a:r>
            <a:r>
              <a:rPr lang="en-US" dirty="0" smtClean="0">
                <a:solidFill>
                  <a:srgbClr val="FFFF00"/>
                </a:solidFill>
              </a:rPr>
              <a:t>be proactive about their academic career.  Even if you coach them on what to say, have them practice the face-to-face communication.  It will really empower them.  </a:t>
            </a:r>
          </a:p>
          <a:p>
            <a:r>
              <a:rPr lang="en-US" dirty="0" smtClean="0">
                <a:solidFill>
                  <a:srgbClr val="FFFF00"/>
                </a:solidFill>
              </a:rPr>
              <a:t>Call me or email me; kbeery@mayfieldschools.org</a:t>
            </a:r>
          </a:p>
          <a:p>
            <a:r>
              <a:rPr lang="en-US" dirty="0" smtClean="0">
                <a:solidFill>
                  <a:srgbClr val="FFFF00"/>
                </a:solidFill>
              </a:rPr>
              <a:t>440-995-6954</a:t>
            </a:r>
          </a:p>
          <a:p>
            <a:r>
              <a:rPr lang="en-US" dirty="0" smtClean="0">
                <a:solidFill>
                  <a:srgbClr val="FFFF00"/>
                </a:solidFill>
              </a:rPr>
              <a:t>I am available for extra help </a:t>
            </a:r>
            <a:r>
              <a:rPr lang="en-US" dirty="0" smtClean="0">
                <a:solidFill>
                  <a:srgbClr val="FFFF00"/>
                </a:solidFill>
              </a:rPr>
              <a:t>3rd,  </a:t>
            </a:r>
            <a:r>
              <a:rPr lang="en-US" dirty="0" smtClean="0">
                <a:solidFill>
                  <a:srgbClr val="FFFF00"/>
                </a:solidFill>
              </a:rPr>
              <a:t>and 8</a:t>
            </a:r>
            <a:r>
              <a:rPr lang="en-US" baseline="30000" dirty="0" smtClean="0">
                <a:solidFill>
                  <a:srgbClr val="FFFF00"/>
                </a:solidFill>
              </a:rPr>
              <a:t>th</a:t>
            </a:r>
            <a:r>
              <a:rPr lang="en-US" dirty="0" smtClean="0">
                <a:solidFill>
                  <a:srgbClr val="FFFF00"/>
                </a:solidFill>
              </a:rPr>
              <a:t> </a:t>
            </a:r>
            <a:r>
              <a:rPr lang="en-US" dirty="0" smtClean="0">
                <a:solidFill>
                  <a:srgbClr val="FFFF00"/>
                </a:solidFill>
              </a:rPr>
              <a:t>periods or before or after </a:t>
            </a:r>
            <a:r>
              <a:rPr lang="en-US" dirty="0" smtClean="0">
                <a:solidFill>
                  <a:srgbClr val="FFFF00"/>
                </a:solidFill>
              </a:rPr>
              <a:t>school by </a:t>
            </a:r>
            <a:r>
              <a:rPr lang="en-US" dirty="0" smtClean="0">
                <a:solidFill>
                  <a:srgbClr val="FFFF00"/>
                </a:solidFill>
              </a:rPr>
              <a:t>appointment.</a:t>
            </a:r>
            <a:endParaRPr lang="en-US" dirty="0" smtClean="0">
              <a:solidFill>
                <a:srgbClr val="FFFF00"/>
              </a:solidFill>
            </a:endParaRPr>
          </a:p>
        </p:txBody>
      </p:sp>
      <p:pic>
        <p:nvPicPr>
          <p:cNvPr id="7" name="Picture 2" descr="http://ts3.mm.bing.net/th?id=H.4628081792518458&amp;pid=1.7&amp;w=157&amp;h=178&amp;c=7&amp;rs=1&amp;url=http%3a%2f%2fwww.sodahead.com%2fliving%2fwhat-i-want-in-this-world%2fquestion-1529315%2f"/>
          <p:cNvPicPr>
            <a:picLocks noChangeAspect="1" noChangeArrowheads="1"/>
          </p:cNvPicPr>
          <p:nvPr/>
        </p:nvPicPr>
        <p:blipFill>
          <a:blip r:embed="rId2" cstate="print"/>
          <a:srcRect/>
          <a:stretch>
            <a:fillRect/>
          </a:stretch>
        </p:blipFill>
        <p:spPr bwMode="auto">
          <a:xfrm>
            <a:off x="3581400" y="990600"/>
            <a:ext cx="1495425" cy="1695451"/>
          </a:xfrm>
          <a:prstGeom prst="rect">
            <a:avLst/>
          </a:prstGeom>
          <a:noFill/>
        </p:spPr>
      </p:pic>
      <p:pic>
        <p:nvPicPr>
          <p:cNvPr id="8" name="Picture 2" descr="http://ts3.mm.bing.net/th?id=H.4628081792518458&amp;pid=1.7&amp;w=157&amp;h=178&amp;c=7&amp;rs=1&amp;url=http%3a%2f%2fwww.sodahead.com%2fliving%2fwhat-i-want-in-this-world%2fquestion-1529315%2f"/>
          <p:cNvPicPr>
            <a:picLocks noChangeAspect="1" noChangeArrowheads="1"/>
          </p:cNvPicPr>
          <p:nvPr/>
        </p:nvPicPr>
        <p:blipFill>
          <a:blip r:embed="rId2" cstate="print"/>
          <a:srcRect/>
          <a:stretch>
            <a:fillRect/>
          </a:stretch>
        </p:blipFill>
        <p:spPr bwMode="auto">
          <a:xfrm>
            <a:off x="5181600" y="990600"/>
            <a:ext cx="1495425" cy="1695451"/>
          </a:xfrm>
          <a:prstGeom prst="rect">
            <a:avLst/>
          </a:prstGeom>
          <a:noFill/>
        </p:spPr>
      </p:pic>
      <p:pic>
        <p:nvPicPr>
          <p:cNvPr id="9" name="Picture 2" descr="http://ts3.mm.bing.net/th?id=H.4628081792518458&amp;pid=1.7&amp;w=157&amp;h=178&amp;c=7&amp;rs=1&amp;url=http%3a%2f%2fwww.sodahead.com%2fliving%2fwhat-i-want-in-this-world%2fquestion-1529315%2f"/>
          <p:cNvPicPr>
            <a:picLocks noChangeAspect="1" noChangeArrowheads="1"/>
          </p:cNvPicPr>
          <p:nvPr/>
        </p:nvPicPr>
        <p:blipFill>
          <a:blip r:embed="rId2" cstate="print"/>
          <a:srcRect/>
          <a:stretch>
            <a:fillRect/>
          </a:stretch>
        </p:blipFill>
        <p:spPr bwMode="auto">
          <a:xfrm>
            <a:off x="1981200" y="990600"/>
            <a:ext cx="1495425" cy="1695451"/>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Notes, Hints for Success</a:t>
            </a:r>
            <a:endParaRPr lang="en-US" dirty="0"/>
          </a:p>
        </p:txBody>
      </p:sp>
      <p:sp>
        <p:nvSpPr>
          <p:cNvPr id="3" name="Content Placeholder 2"/>
          <p:cNvSpPr>
            <a:spLocks noGrp="1"/>
          </p:cNvSpPr>
          <p:nvPr>
            <p:ph sz="quarter" idx="1"/>
          </p:nvPr>
        </p:nvSpPr>
        <p:spPr>
          <a:xfrm>
            <a:off x="301752" y="1527048"/>
            <a:ext cx="8308848" cy="4949952"/>
          </a:xfrm>
        </p:spPr>
        <p:txBody>
          <a:bodyPr>
            <a:normAutofit lnSpcReduction="10000"/>
          </a:bodyPr>
          <a:lstStyle/>
          <a:p>
            <a:r>
              <a:rPr lang="en-US" dirty="0" smtClean="0"/>
              <a:t>Encourage your child to read.  Take him/her to the library or bookstore and initiate at least an hour of outside reading a day.</a:t>
            </a:r>
          </a:p>
          <a:p>
            <a:r>
              <a:rPr lang="en-US" dirty="0" smtClean="0"/>
              <a:t>Read the book with your child.  Ask questions and have him/her come into class with questions.</a:t>
            </a:r>
          </a:p>
          <a:p>
            <a:r>
              <a:rPr lang="en-US" dirty="0" smtClean="0">
                <a:solidFill>
                  <a:srgbClr val="FFFF00"/>
                </a:solidFill>
              </a:rPr>
              <a:t>Encourage your son/daughter to approach reading/writing as a </a:t>
            </a:r>
            <a:r>
              <a:rPr lang="en-US" u="sng" dirty="0" smtClean="0">
                <a:solidFill>
                  <a:srgbClr val="FFFF00"/>
                </a:solidFill>
              </a:rPr>
              <a:t>process and not a race</a:t>
            </a:r>
            <a:r>
              <a:rPr lang="en-US" dirty="0" smtClean="0">
                <a:solidFill>
                  <a:srgbClr val="FFFF00"/>
                </a:solidFill>
              </a:rPr>
              <a:t>.  </a:t>
            </a:r>
            <a:r>
              <a:rPr lang="en-US" dirty="0" smtClean="0"/>
              <a:t>Bite off tasks in small digestible chunks, ask for outside readers, and make changes.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92D050"/>
                </a:solidFill>
              </a:rPr>
              <a:t>Course &amp; Common Core Goal</a:t>
            </a:r>
            <a:endParaRPr lang="en-US" b="1" dirty="0">
              <a:solidFill>
                <a:srgbClr val="92D050"/>
              </a:solidFill>
            </a:endParaRPr>
          </a:p>
        </p:txBody>
      </p:sp>
      <p:sp>
        <p:nvSpPr>
          <p:cNvPr id="3" name="Content Placeholder 2"/>
          <p:cNvSpPr>
            <a:spLocks noGrp="1"/>
          </p:cNvSpPr>
          <p:nvPr>
            <p:ph idx="1"/>
          </p:nvPr>
        </p:nvSpPr>
        <p:spPr>
          <a:xfrm>
            <a:off x="457200" y="2667000"/>
            <a:ext cx="8229600" cy="3459163"/>
          </a:xfrm>
        </p:spPr>
        <p:txBody>
          <a:bodyPr>
            <a:normAutofit fontScale="92500"/>
          </a:bodyPr>
          <a:lstStyle/>
          <a:p>
            <a:pPr>
              <a:buNone/>
            </a:pPr>
            <a:r>
              <a:rPr lang="en-US" sz="4400" dirty="0" smtClean="0"/>
              <a:t>Students will not only appreciate literature and their own minds but also gain the knowledge and skills necessary to be successful in college courses and/or future careers.</a:t>
            </a:r>
            <a:endParaRPr lang="en-US" sz="4400" dirty="0"/>
          </a:p>
        </p:txBody>
      </p:sp>
      <p:pic>
        <p:nvPicPr>
          <p:cNvPr id="12290" name="Picture 2" descr="http://ts2.mm.bing.net/th?id=H.4677177583142653&amp;pid=1.7&amp;w=305&amp;h=188&amp;c=7&amp;rs=1&amp;url=http%3a%2f%2fwww.pearsonschool.com%2findex.cfm%3flocator%3dPSZu6a"/>
          <p:cNvPicPr>
            <a:picLocks noChangeAspect="1" noChangeArrowheads="1"/>
          </p:cNvPicPr>
          <p:nvPr/>
        </p:nvPicPr>
        <p:blipFill>
          <a:blip r:embed="rId2" cstate="print"/>
          <a:srcRect/>
          <a:stretch>
            <a:fillRect/>
          </a:stretch>
        </p:blipFill>
        <p:spPr bwMode="auto">
          <a:xfrm>
            <a:off x="3276601" y="1202086"/>
            <a:ext cx="2438400" cy="150301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Notes, Hints for Success</a:t>
            </a:r>
            <a:endParaRPr lang="en-US" dirty="0"/>
          </a:p>
        </p:txBody>
      </p:sp>
      <p:sp>
        <p:nvSpPr>
          <p:cNvPr id="3" name="Content Placeholder 2"/>
          <p:cNvSpPr>
            <a:spLocks noGrp="1"/>
          </p:cNvSpPr>
          <p:nvPr>
            <p:ph sz="quarter" idx="1"/>
          </p:nvPr>
        </p:nvSpPr>
        <p:spPr/>
        <p:txBody>
          <a:bodyPr>
            <a:normAutofit fontScale="92500" lnSpcReduction="20000"/>
          </a:bodyPr>
          <a:lstStyle/>
          <a:p>
            <a:pPr>
              <a:buFont typeface="Arial" pitchFamily="34" charset="0"/>
              <a:buChar char="•"/>
            </a:pPr>
            <a:r>
              <a:rPr lang="en-US" dirty="0" smtClean="0"/>
              <a:t>Ask to read over his/her paper.  Point out any place that you are confused. Start </a:t>
            </a:r>
            <a:r>
              <a:rPr lang="en-US" u="sng" dirty="0" smtClean="0"/>
              <a:t>a discourse using a elevated vocabulary and ask for textual evidence to support statements.</a:t>
            </a:r>
          </a:p>
          <a:p>
            <a:pPr>
              <a:buFont typeface="Arial" pitchFamily="34" charset="0"/>
              <a:buChar char="•"/>
            </a:pPr>
            <a:endParaRPr lang="en-US" u="sng" dirty="0" smtClean="0"/>
          </a:p>
          <a:p>
            <a:pPr>
              <a:buFont typeface="Arial" pitchFamily="34" charset="0"/>
              <a:buChar char="•"/>
            </a:pPr>
            <a:r>
              <a:rPr lang="en-US" dirty="0" smtClean="0"/>
              <a:t>Read the paper.  Does each sentence make sense? Start to elevate writing style, master format, and add sentence variety.  </a:t>
            </a:r>
            <a:r>
              <a:rPr lang="en-US" u="sng" dirty="0" smtClean="0"/>
              <a:t>If you don’t feel comfortable doing this at home, please encourage your son/daughter to set up a conference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087562"/>
          </a:xfrm>
        </p:spPr>
        <p:txBody>
          <a:bodyPr>
            <a:noAutofit/>
          </a:bodyPr>
          <a:lstStyle/>
          <a:p>
            <a:r>
              <a:rPr lang="en-US" sz="4000" dirty="0" smtClean="0">
                <a:solidFill>
                  <a:srgbClr val="00B0F0"/>
                </a:solidFill>
              </a:rPr>
              <a:t>Thank you for trusting me with your child.  It is a great honor</a:t>
            </a:r>
            <a:r>
              <a:rPr lang="en-US" sz="4000" dirty="0" smtClean="0">
                <a:solidFill>
                  <a:srgbClr val="00B0F0"/>
                </a:solidFill>
              </a:rPr>
              <a:t>. </a:t>
            </a:r>
            <a:br>
              <a:rPr lang="en-US" sz="4000" dirty="0" smtClean="0">
                <a:solidFill>
                  <a:srgbClr val="00B0F0"/>
                </a:solidFill>
              </a:rPr>
            </a:br>
            <a:r>
              <a:rPr lang="en-US" sz="4000" dirty="0" smtClean="0">
                <a:solidFill>
                  <a:srgbClr val="00B0F0"/>
                </a:solidFill>
              </a:rPr>
              <a:t>I am trusting someone with my two as well!  I promise yours are in good hands.</a:t>
            </a:r>
            <a:endParaRPr lang="en-US" sz="4000" dirty="0">
              <a:solidFill>
                <a:srgbClr val="00B0F0"/>
              </a:solidFill>
            </a:endParaRPr>
          </a:p>
        </p:txBody>
      </p:sp>
      <p:pic>
        <p:nvPicPr>
          <p:cNvPr id="4" name="Picture 3" descr="C:\Users\kbeery.MFCSD\AppData\Local\Microsoft\Windows\Temporary Internet Files\Content.IE5\EIVIUFEF\IMG_7069.JPG"/>
          <p:cNvPicPr/>
          <p:nvPr/>
        </p:nvPicPr>
        <p:blipFill>
          <a:blip r:embed="rId2">
            <a:extLst>
              <a:ext uri="{28A0092B-C50C-407E-A947-70E740481C1C}">
                <a14:useLocalDpi xmlns:a14="http://schemas.microsoft.com/office/drawing/2010/main" val="0"/>
              </a:ext>
            </a:extLst>
          </a:blip>
          <a:srcRect/>
          <a:stretch>
            <a:fillRect/>
          </a:stretch>
        </p:blipFill>
        <p:spPr bwMode="auto">
          <a:xfrm>
            <a:off x="990600" y="2590800"/>
            <a:ext cx="2920365" cy="3892550"/>
          </a:xfrm>
          <a:prstGeom prst="rect">
            <a:avLst/>
          </a:prstGeom>
          <a:noFill/>
          <a:ln>
            <a:noFill/>
          </a:ln>
        </p:spPr>
      </p:pic>
      <p:pic>
        <p:nvPicPr>
          <p:cNvPr id="5" name="Picture 4" descr="C:\Users\kbeery.MFCSD\AppData\Local\Microsoft\Windows\Temporary Internet Files\Content.IE5\04QRKQ9S\IMG_7493.JPG"/>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632330"/>
            <a:ext cx="2905125" cy="387223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ts3.mm.bing.net/th?id=H.4932427433380306&amp;pid=1.7&amp;w=267&amp;h=188&amp;c=7&amp;rs=1&amp;url=http%3a%2f%2fwww.bcps.org%2foffices%2flis%2fwriting%2felementary%2fwriting_to_source.html"/>
          <p:cNvPicPr>
            <a:picLocks noChangeAspect="1" noChangeArrowheads="1"/>
          </p:cNvPicPr>
          <p:nvPr/>
        </p:nvPicPr>
        <p:blipFill>
          <a:blip r:embed="rId2" cstate="print"/>
          <a:srcRect/>
          <a:stretch>
            <a:fillRect/>
          </a:stretch>
        </p:blipFill>
        <p:spPr bwMode="auto">
          <a:xfrm>
            <a:off x="533400" y="582914"/>
            <a:ext cx="7848600" cy="552635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7620000" cy="1143000"/>
          </a:xfrm>
        </p:spPr>
        <p:txBody>
          <a:bodyPr>
            <a:noAutofit/>
          </a:bodyPr>
          <a:lstStyle/>
          <a:p>
            <a:r>
              <a:rPr lang="en-US" sz="5400" dirty="0" smtClean="0">
                <a:solidFill>
                  <a:srgbClr val="92D050"/>
                </a:solidFill>
              </a:rPr>
              <a:t>Reading:  </a:t>
            </a:r>
            <a:br>
              <a:rPr lang="en-US" sz="5400" dirty="0" smtClean="0">
                <a:solidFill>
                  <a:srgbClr val="92D050"/>
                </a:solidFill>
              </a:rPr>
            </a:br>
            <a:r>
              <a:rPr lang="en-US" sz="5400" dirty="0" smtClean="0">
                <a:solidFill>
                  <a:srgbClr val="92D050"/>
                </a:solidFill>
              </a:rPr>
              <a:t>Literature and Nonfiction</a:t>
            </a:r>
            <a:endParaRPr lang="en-US" sz="5400" dirty="0">
              <a:solidFill>
                <a:srgbClr val="92D050"/>
              </a:solidFill>
            </a:endParaRPr>
          </a:p>
        </p:txBody>
      </p:sp>
      <p:sp>
        <p:nvSpPr>
          <p:cNvPr id="3" name="Content Placeholder 2"/>
          <p:cNvSpPr>
            <a:spLocks noGrp="1"/>
          </p:cNvSpPr>
          <p:nvPr>
            <p:ph idx="1"/>
          </p:nvPr>
        </p:nvSpPr>
        <p:spPr/>
        <p:txBody>
          <a:bodyPr>
            <a:normAutofit fontScale="62500" lnSpcReduction="20000"/>
          </a:bodyPr>
          <a:lstStyle/>
          <a:p>
            <a:pPr>
              <a:buNone/>
            </a:pPr>
            <a:r>
              <a:rPr lang="en-US" b="1" dirty="0"/>
              <a:t>Note on range and </a:t>
            </a:r>
            <a:r>
              <a:rPr lang="en-US" b="1" dirty="0" smtClean="0"/>
              <a:t>content of </a:t>
            </a:r>
            <a:r>
              <a:rPr lang="en-US" b="1" dirty="0"/>
              <a:t>student </a:t>
            </a:r>
            <a:r>
              <a:rPr lang="en-US" b="1" dirty="0" smtClean="0"/>
              <a:t>reading:</a:t>
            </a:r>
            <a:endParaRPr lang="en-US" b="1" dirty="0"/>
          </a:p>
          <a:p>
            <a:pPr>
              <a:buNone/>
            </a:pPr>
            <a:r>
              <a:rPr lang="en-US" sz="3800" i="1" dirty="0"/>
              <a:t>To become college and career </a:t>
            </a:r>
            <a:r>
              <a:rPr lang="en-US" sz="3800" i="1" dirty="0" smtClean="0"/>
              <a:t>ready, </a:t>
            </a:r>
            <a:r>
              <a:rPr lang="en-US" sz="3800" b="1" i="1" dirty="0" smtClean="0">
                <a:solidFill>
                  <a:schemeClr val="accent5">
                    <a:lumMod val="75000"/>
                  </a:schemeClr>
                </a:solidFill>
              </a:rPr>
              <a:t>students </a:t>
            </a:r>
            <a:r>
              <a:rPr lang="en-US" sz="3800" b="1" i="1" dirty="0">
                <a:solidFill>
                  <a:schemeClr val="accent5">
                    <a:lumMod val="75000"/>
                  </a:schemeClr>
                </a:solidFill>
              </a:rPr>
              <a:t>must </a:t>
            </a:r>
            <a:r>
              <a:rPr lang="en-US" sz="3800" i="1" dirty="0">
                <a:solidFill>
                  <a:srgbClr val="FF0000"/>
                </a:solidFill>
              </a:rPr>
              <a:t>grapple </a:t>
            </a:r>
            <a:r>
              <a:rPr lang="en-US" sz="3800" b="1" i="1" dirty="0">
                <a:solidFill>
                  <a:schemeClr val="accent5">
                    <a:lumMod val="75000"/>
                  </a:schemeClr>
                </a:solidFill>
              </a:rPr>
              <a:t>with </a:t>
            </a:r>
            <a:r>
              <a:rPr lang="en-US" sz="3800" b="1" i="1" dirty="0" smtClean="0">
                <a:solidFill>
                  <a:schemeClr val="accent5">
                    <a:lumMod val="75000"/>
                  </a:schemeClr>
                </a:solidFill>
              </a:rPr>
              <a:t>works of </a:t>
            </a:r>
            <a:r>
              <a:rPr lang="en-US" sz="3800" b="1" i="1" dirty="0">
                <a:solidFill>
                  <a:schemeClr val="accent5">
                    <a:lumMod val="75000"/>
                  </a:schemeClr>
                </a:solidFill>
              </a:rPr>
              <a:t>exceptional craft and </a:t>
            </a:r>
            <a:r>
              <a:rPr lang="en-US" sz="3800" b="1" i="1" dirty="0" smtClean="0">
                <a:solidFill>
                  <a:schemeClr val="accent5">
                    <a:lumMod val="75000"/>
                  </a:schemeClr>
                </a:solidFill>
              </a:rPr>
              <a:t>thought</a:t>
            </a:r>
            <a:r>
              <a:rPr lang="en-US" sz="3800" b="1" i="1" dirty="0" smtClean="0">
                <a:solidFill>
                  <a:srgbClr val="FF0000"/>
                </a:solidFill>
              </a:rPr>
              <a:t> </a:t>
            </a:r>
            <a:r>
              <a:rPr lang="en-US" sz="3800" i="1" dirty="0" smtClean="0"/>
              <a:t>whose </a:t>
            </a:r>
            <a:r>
              <a:rPr lang="en-US" sz="3800" i="1" dirty="0"/>
              <a:t>range extends across </a:t>
            </a:r>
            <a:r>
              <a:rPr lang="en-US" sz="3800" i="1" dirty="0" smtClean="0"/>
              <a:t>genres, cultures</a:t>
            </a:r>
            <a:r>
              <a:rPr lang="en-US" sz="3800" i="1" dirty="0"/>
              <a:t>, and centuries. </a:t>
            </a:r>
            <a:r>
              <a:rPr lang="en-US" sz="3800" b="1" i="1" dirty="0">
                <a:solidFill>
                  <a:schemeClr val="accent5">
                    <a:lumMod val="75000"/>
                  </a:schemeClr>
                </a:solidFill>
              </a:rPr>
              <a:t>Such </a:t>
            </a:r>
            <a:r>
              <a:rPr lang="en-US" sz="3800" b="1" i="1" dirty="0" smtClean="0">
                <a:solidFill>
                  <a:schemeClr val="accent5">
                    <a:lumMod val="75000"/>
                  </a:schemeClr>
                </a:solidFill>
              </a:rPr>
              <a:t>works </a:t>
            </a:r>
            <a:r>
              <a:rPr lang="en-US" sz="3800" i="1" dirty="0" smtClean="0">
                <a:solidFill>
                  <a:srgbClr val="FF0000"/>
                </a:solidFill>
              </a:rPr>
              <a:t>offer </a:t>
            </a:r>
            <a:r>
              <a:rPr lang="en-US" sz="3800" b="1" i="1" dirty="0">
                <a:solidFill>
                  <a:schemeClr val="accent5">
                    <a:lumMod val="75000"/>
                  </a:schemeClr>
                </a:solidFill>
              </a:rPr>
              <a:t>profound insights into the </a:t>
            </a:r>
            <a:r>
              <a:rPr lang="en-US" sz="3800" b="1" i="1" dirty="0" smtClean="0">
                <a:solidFill>
                  <a:schemeClr val="accent5">
                    <a:lumMod val="75000"/>
                  </a:schemeClr>
                </a:solidFill>
              </a:rPr>
              <a:t>human condition </a:t>
            </a:r>
            <a:r>
              <a:rPr lang="en-US" sz="3800" b="1" i="1" dirty="0">
                <a:solidFill>
                  <a:schemeClr val="accent5">
                    <a:lumMod val="75000"/>
                  </a:schemeClr>
                </a:solidFill>
              </a:rPr>
              <a:t>and serve as models </a:t>
            </a:r>
            <a:r>
              <a:rPr lang="en-US" sz="3800" b="1" i="1" dirty="0" smtClean="0">
                <a:solidFill>
                  <a:schemeClr val="accent5">
                    <a:lumMod val="75000"/>
                  </a:schemeClr>
                </a:solidFill>
              </a:rPr>
              <a:t>for students</a:t>
            </a:r>
            <a:r>
              <a:rPr lang="en-US" sz="3800" b="1" i="1" dirty="0">
                <a:solidFill>
                  <a:schemeClr val="accent5">
                    <a:lumMod val="75000"/>
                  </a:schemeClr>
                </a:solidFill>
              </a:rPr>
              <a:t>’ own thinking and </a:t>
            </a:r>
            <a:r>
              <a:rPr lang="en-US" sz="3800" i="1" dirty="0" smtClean="0">
                <a:solidFill>
                  <a:schemeClr val="accent5">
                    <a:lumMod val="75000"/>
                  </a:schemeClr>
                </a:solidFill>
              </a:rPr>
              <a:t>writing.  </a:t>
            </a:r>
            <a:r>
              <a:rPr lang="en-US" sz="3800" i="1" dirty="0" smtClean="0"/>
              <a:t>Along </a:t>
            </a:r>
            <a:r>
              <a:rPr lang="en-US" sz="3800" i="1" dirty="0"/>
              <a:t>with high-quality </a:t>
            </a:r>
            <a:r>
              <a:rPr lang="en-US" sz="3800" i="1" dirty="0" smtClean="0"/>
              <a:t>contemporary works</a:t>
            </a:r>
            <a:r>
              <a:rPr lang="en-US" sz="3800" i="1" dirty="0"/>
              <a:t>, these texts should be </a:t>
            </a:r>
            <a:r>
              <a:rPr lang="en-US" sz="3800" i="1" dirty="0" smtClean="0"/>
              <a:t>chosen from </a:t>
            </a:r>
            <a:r>
              <a:rPr lang="en-US" sz="3800" i="1" dirty="0"/>
              <a:t>among seminal </a:t>
            </a:r>
            <a:r>
              <a:rPr lang="en-US" sz="3800" b="1" i="1" dirty="0">
                <a:solidFill>
                  <a:schemeClr val="accent4">
                    <a:lumMod val="60000"/>
                    <a:lumOff val="40000"/>
                  </a:schemeClr>
                </a:solidFill>
              </a:rPr>
              <a:t>U.S. </a:t>
            </a:r>
            <a:r>
              <a:rPr lang="en-US" sz="3800" b="1" i="1" dirty="0" smtClean="0">
                <a:solidFill>
                  <a:schemeClr val="accent4">
                    <a:lumMod val="60000"/>
                    <a:lumOff val="40000"/>
                  </a:schemeClr>
                </a:solidFill>
              </a:rPr>
              <a:t>documents, the </a:t>
            </a:r>
            <a:r>
              <a:rPr lang="en-US" sz="3800" b="1" i="1" dirty="0">
                <a:solidFill>
                  <a:schemeClr val="accent4">
                    <a:lumMod val="60000"/>
                    <a:lumOff val="40000"/>
                  </a:schemeClr>
                </a:solidFill>
              </a:rPr>
              <a:t>classics of American literature, </a:t>
            </a:r>
            <a:r>
              <a:rPr lang="en-US" sz="3800" b="1" i="1" dirty="0" smtClean="0">
                <a:solidFill>
                  <a:schemeClr val="accent4">
                    <a:lumMod val="60000"/>
                    <a:lumOff val="40000"/>
                  </a:schemeClr>
                </a:solidFill>
              </a:rPr>
              <a:t>and the </a:t>
            </a:r>
            <a:r>
              <a:rPr lang="en-US" sz="3800" b="1" i="1" dirty="0">
                <a:solidFill>
                  <a:schemeClr val="accent4">
                    <a:lumMod val="60000"/>
                    <a:lumOff val="40000"/>
                  </a:schemeClr>
                </a:solidFill>
              </a:rPr>
              <a:t>timeless dramas of </a:t>
            </a:r>
            <a:r>
              <a:rPr lang="en-US" sz="3800" b="1" i="1" dirty="0" smtClean="0">
                <a:solidFill>
                  <a:schemeClr val="accent4">
                    <a:lumMod val="60000"/>
                    <a:lumOff val="40000"/>
                  </a:schemeClr>
                </a:solidFill>
              </a:rPr>
              <a:t>Shakespeare.  </a:t>
            </a:r>
            <a:r>
              <a:rPr lang="en-US" sz="3800" i="1" dirty="0" smtClean="0"/>
              <a:t>Through </a:t>
            </a:r>
            <a:r>
              <a:rPr lang="en-US" sz="3800" b="1" i="1" dirty="0">
                <a:solidFill>
                  <a:schemeClr val="accent5">
                    <a:lumMod val="75000"/>
                  </a:schemeClr>
                </a:solidFill>
              </a:rPr>
              <a:t>wide and deep reading </a:t>
            </a:r>
            <a:r>
              <a:rPr lang="en-US" sz="3800" i="1" dirty="0" smtClean="0">
                <a:solidFill>
                  <a:schemeClr val="accent5">
                    <a:lumMod val="75000"/>
                  </a:schemeClr>
                </a:solidFill>
              </a:rPr>
              <a:t>of literature </a:t>
            </a:r>
            <a:r>
              <a:rPr lang="en-US" sz="3800" i="1" dirty="0">
                <a:solidFill>
                  <a:schemeClr val="accent5">
                    <a:lumMod val="75000"/>
                  </a:schemeClr>
                </a:solidFill>
              </a:rPr>
              <a:t>and literary nonfiction </a:t>
            </a:r>
            <a:r>
              <a:rPr lang="en-US" sz="3800" i="1" dirty="0" smtClean="0">
                <a:solidFill>
                  <a:schemeClr val="accent5">
                    <a:lumMod val="75000"/>
                  </a:schemeClr>
                </a:solidFill>
              </a:rPr>
              <a:t>of steadily </a:t>
            </a:r>
            <a:r>
              <a:rPr lang="en-US" sz="3800" i="1" dirty="0">
                <a:solidFill>
                  <a:schemeClr val="accent5">
                    <a:lumMod val="75000"/>
                  </a:schemeClr>
                </a:solidFill>
              </a:rPr>
              <a:t>increasing </a:t>
            </a:r>
            <a:r>
              <a:rPr lang="en-US" sz="3800" i="1" dirty="0" smtClean="0">
                <a:solidFill>
                  <a:schemeClr val="accent5">
                    <a:lumMod val="75000"/>
                  </a:schemeClr>
                </a:solidFill>
              </a:rPr>
              <a:t>sophistication</a:t>
            </a:r>
            <a:r>
              <a:rPr lang="en-US" sz="3800" i="1" dirty="0" smtClean="0"/>
              <a:t>, students </a:t>
            </a:r>
            <a:r>
              <a:rPr lang="en-US" sz="3800" i="1" dirty="0">
                <a:solidFill>
                  <a:srgbClr val="FF0000"/>
                </a:solidFill>
              </a:rPr>
              <a:t>gain </a:t>
            </a:r>
            <a:r>
              <a:rPr lang="en-US" sz="3800" i="1" dirty="0"/>
              <a:t>a </a:t>
            </a:r>
            <a:r>
              <a:rPr lang="en-US" sz="3800" b="1" i="1" dirty="0">
                <a:solidFill>
                  <a:schemeClr val="accent5">
                    <a:lumMod val="75000"/>
                  </a:schemeClr>
                </a:solidFill>
              </a:rPr>
              <a:t>reservoir of </a:t>
            </a:r>
            <a:r>
              <a:rPr lang="en-US" sz="3800" b="1" i="1" dirty="0" smtClean="0">
                <a:solidFill>
                  <a:schemeClr val="accent5">
                    <a:lumMod val="75000"/>
                  </a:schemeClr>
                </a:solidFill>
              </a:rPr>
              <a:t>literary and </a:t>
            </a:r>
            <a:r>
              <a:rPr lang="en-US" sz="3800" b="1" i="1" dirty="0">
                <a:solidFill>
                  <a:schemeClr val="accent5">
                    <a:lumMod val="75000"/>
                  </a:schemeClr>
                </a:solidFill>
              </a:rPr>
              <a:t>cultural knowledge, </a:t>
            </a:r>
            <a:r>
              <a:rPr lang="en-US" sz="3800" b="1" i="1" dirty="0" smtClean="0">
                <a:solidFill>
                  <a:schemeClr val="accent5">
                    <a:lumMod val="75000"/>
                  </a:schemeClr>
                </a:solidFill>
              </a:rPr>
              <a:t>references, and </a:t>
            </a:r>
            <a:r>
              <a:rPr lang="en-US" sz="3800" b="1" i="1" dirty="0">
                <a:solidFill>
                  <a:schemeClr val="accent5">
                    <a:lumMod val="75000"/>
                  </a:schemeClr>
                </a:solidFill>
              </a:rPr>
              <a:t>images</a:t>
            </a:r>
            <a:r>
              <a:rPr lang="en-US" sz="3800" i="1" dirty="0"/>
              <a:t>; the </a:t>
            </a:r>
            <a:r>
              <a:rPr lang="en-US" sz="3800" b="1" i="1" dirty="0">
                <a:solidFill>
                  <a:schemeClr val="accent5">
                    <a:lumMod val="75000"/>
                  </a:schemeClr>
                </a:solidFill>
              </a:rPr>
              <a:t>ability to </a:t>
            </a:r>
            <a:r>
              <a:rPr lang="en-US" sz="3800" b="1" i="1" dirty="0" smtClean="0">
                <a:solidFill>
                  <a:schemeClr val="accent5">
                    <a:lumMod val="75000"/>
                  </a:schemeClr>
                </a:solidFill>
              </a:rPr>
              <a:t>evaluate intricate </a:t>
            </a:r>
            <a:r>
              <a:rPr lang="en-US" sz="3800" b="1" i="1" dirty="0">
                <a:solidFill>
                  <a:schemeClr val="accent5">
                    <a:lumMod val="75000"/>
                  </a:schemeClr>
                </a:solidFill>
              </a:rPr>
              <a:t>arguments; and the </a:t>
            </a:r>
            <a:r>
              <a:rPr lang="en-US" sz="3800" b="1" i="1" dirty="0" smtClean="0">
                <a:solidFill>
                  <a:schemeClr val="accent5">
                    <a:lumMod val="75000"/>
                  </a:schemeClr>
                </a:solidFill>
              </a:rPr>
              <a:t>capacity to </a:t>
            </a:r>
            <a:r>
              <a:rPr lang="en-US" sz="3800" b="1" i="1" dirty="0">
                <a:solidFill>
                  <a:schemeClr val="accent5">
                    <a:lumMod val="75000"/>
                  </a:schemeClr>
                </a:solidFill>
              </a:rPr>
              <a:t>surmount the challenges posed </a:t>
            </a:r>
            <a:r>
              <a:rPr lang="en-US" sz="3800" b="1" i="1" dirty="0" smtClean="0">
                <a:solidFill>
                  <a:schemeClr val="accent5">
                    <a:lumMod val="75000"/>
                  </a:schemeClr>
                </a:solidFill>
              </a:rPr>
              <a:t>by complex </a:t>
            </a:r>
            <a:r>
              <a:rPr lang="en-US" sz="3800" b="1" i="1" dirty="0">
                <a:solidFill>
                  <a:schemeClr val="accent5">
                    <a:lumMod val="75000"/>
                  </a:schemeClr>
                </a:solidFill>
              </a:rPr>
              <a:t>texts</a:t>
            </a:r>
            <a:r>
              <a:rPr lang="en-US" sz="3800" i="1" dirty="0"/>
              <a:t>.</a:t>
            </a:r>
            <a:endParaRPr lang="en-US" sz="3800" dirty="0"/>
          </a:p>
        </p:txBody>
      </p:sp>
      <p:pic>
        <p:nvPicPr>
          <p:cNvPr id="11266" name="Picture 2" descr="http://ts1.mm.bing.net/th?id=H.4899412062112628&amp;pid=1.7&amp;w=164&amp;h=170&amp;c=7&amp;rs=1&amp;url=http%3a%2f%2fhelenplum.org%2fpage%2fall-about-books"/>
          <p:cNvPicPr>
            <a:picLocks noChangeAspect="1" noChangeArrowheads="1"/>
          </p:cNvPicPr>
          <p:nvPr/>
        </p:nvPicPr>
        <p:blipFill>
          <a:blip r:embed="rId2" cstate="print"/>
          <a:srcRect/>
          <a:stretch>
            <a:fillRect/>
          </a:stretch>
        </p:blipFill>
        <p:spPr bwMode="auto">
          <a:xfrm>
            <a:off x="7391400" y="228600"/>
            <a:ext cx="1562100" cy="161925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92D050"/>
                </a:solidFill>
              </a:rPr>
              <a:t>Writing</a:t>
            </a:r>
            <a:endParaRPr lang="en-US" sz="5400" dirty="0">
              <a:solidFill>
                <a:srgbClr val="92D050"/>
              </a:solidFill>
            </a:endParaRPr>
          </a:p>
        </p:txBody>
      </p:sp>
      <p:sp>
        <p:nvSpPr>
          <p:cNvPr id="3" name="Content Placeholder 2"/>
          <p:cNvSpPr>
            <a:spLocks noGrp="1"/>
          </p:cNvSpPr>
          <p:nvPr>
            <p:ph idx="1"/>
          </p:nvPr>
        </p:nvSpPr>
        <p:spPr>
          <a:xfrm>
            <a:off x="457200" y="1600200"/>
            <a:ext cx="8229600" cy="4953000"/>
          </a:xfrm>
        </p:spPr>
        <p:txBody>
          <a:bodyPr>
            <a:noAutofit/>
          </a:bodyPr>
          <a:lstStyle/>
          <a:p>
            <a:pPr>
              <a:buNone/>
            </a:pPr>
            <a:r>
              <a:rPr lang="en-US" sz="1800" b="1" dirty="0"/>
              <a:t>Note on range and </a:t>
            </a:r>
            <a:r>
              <a:rPr lang="en-US" sz="1800" b="1" dirty="0" smtClean="0"/>
              <a:t>content of </a:t>
            </a:r>
            <a:r>
              <a:rPr lang="en-US" sz="1800" b="1" dirty="0"/>
              <a:t>student </a:t>
            </a:r>
            <a:r>
              <a:rPr lang="en-US" sz="1800" b="1" dirty="0" smtClean="0"/>
              <a:t>writing:</a:t>
            </a:r>
            <a:endParaRPr lang="en-US" sz="1800" b="1" dirty="0"/>
          </a:p>
          <a:p>
            <a:pPr>
              <a:buNone/>
            </a:pPr>
            <a:r>
              <a:rPr lang="en-US" sz="1800" i="1" dirty="0"/>
              <a:t>For students, </a:t>
            </a:r>
            <a:r>
              <a:rPr lang="en-US" sz="1800" b="1" i="1" dirty="0">
                <a:solidFill>
                  <a:schemeClr val="accent5">
                    <a:lumMod val="75000"/>
                  </a:schemeClr>
                </a:solidFill>
              </a:rPr>
              <a:t>writing is a key </a:t>
            </a:r>
            <a:r>
              <a:rPr lang="en-US" sz="1800" b="1" i="1" dirty="0" smtClean="0">
                <a:solidFill>
                  <a:schemeClr val="accent5">
                    <a:lumMod val="75000"/>
                  </a:schemeClr>
                </a:solidFill>
              </a:rPr>
              <a:t>means of </a:t>
            </a:r>
            <a:r>
              <a:rPr lang="en-US" sz="1800" b="1" i="1" dirty="0">
                <a:solidFill>
                  <a:schemeClr val="accent5">
                    <a:lumMod val="75000"/>
                  </a:schemeClr>
                </a:solidFill>
              </a:rPr>
              <a:t>asserting and defending </a:t>
            </a:r>
            <a:r>
              <a:rPr lang="en-US" sz="1800" b="1" i="1" dirty="0" smtClean="0">
                <a:solidFill>
                  <a:schemeClr val="accent5">
                    <a:lumMod val="75000"/>
                  </a:schemeClr>
                </a:solidFill>
              </a:rPr>
              <a:t>claims, showing </a:t>
            </a:r>
            <a:r>
              <a:rPr lang="en-US" sz="1800" b="1" i="1" dirty="0">
                <a:solidFill>
                  <a:schemeClr val="accent5">
                    <a:lumMod val="75000"/>
                  </a:schemeClr>
                </a:solidFill>
              </a:rPr>
              <a:t>what they know about </a:t>
            </a:r>
            <a:r>
              <a:rPr lang="en-US" sz="1800" b="1" i="1" dirty="0" smtClean="0">
                <a:solidFill>
                  <a:schemeClr val="accent5">
                    <a:lumMod val="75000"/>
                  </a:schemeClr>
                </a:solidFill>
              </a:rPr>
              <a:t>a subject</a:t>
            </a:r>
            <a:r>
              <a:rPr lang="en-US" sz="1800" b="1" i="1" dirty="0">
                <a:solidFill>
                  <a:schemeClr val="accent5">
                    <a:lumMod val="75000"/>
                  </a:schemeClr>
                </a:solidFill>
              </a:rPr>
              <a:t>, and conveying what </a:t>
            </a:r>
            <a:r>
              <a:rPr lang="en-US" sz="1800" b="1" i="1" dirty="0" smtClean="0">
                <a:solidFill>
                  <a:schemeClr val="accent5">
                    <a:lumMod val="75000"/>
                  </a:schemeClr>
                </a:solidFill>
              </a:rPr>
              <a:t>they have </a:t>
            </a:r>
            <a:r>
              <a:rPr lang="en-US" sz="1800" b="1" i="1" dirty="0">
                <a:solidFill>
                  <a:schemeClr val="accent5">
                    <a:lumMod val="75000"/>
                  </a:schemeClr>
                </a:solidFill>
              </a:rPr>
              <a:t>experienced, imagined, </a:t>
            </a:r>
            <a:r>
              <a:rPr lang="en-US" sz="1800" b="1" i="1" dirty="0" smtClean="0">
                <a:solidFill>
                  <a:schemeClr val="accent5">
                    <a:lumMod val="75000"/>
                  </a:schemeClr>
                </a:solidFill>
              </a:rPr>
              <a:t>thought, and </a:t>
            </a:r>
            <a:r>
              <a:rPr lang="en-US" sz="1800" b="1" i="1" dirty="0">
                <a:solidFill>
                  <a:schemeClr val="accent5">
                    <a:lumMod val="75000"/>
                  </a:schemeClr>
                </a:solidFill>
              </a:rPr>
              <a:t>felt. </a:t>
            </a:r>
            <a:r>
              <a:rPr lang="en-US" sz="1800" i="1" dirty="0"/>
              <a:t>To be college- and </a:t>
            </a:r>
            <a:r>
              <a:rPr lang="en-US" sz="1800" i="1" dirty="0" smtClean="0"/>
              <a:t>career ready writers</a:t>
            </a:r>
            <a:r>
              <a:rPr lang="en-US" sz="1800" i="1" dirty="0"/>
              <a:t>, students must </a:t>
            </a:r>
            <a:r>
              <a:rPr lang="en-US" sz="1800" i="1" dirty="0" smtClean="0">
                <a:solidFill>
                  <a:srgbClr val="FF0000"/>
                </a:solidFill>
              </a:rPr>
              <a:t>take </a:t>
            </a:r>
            <a:r>
              <a:rPr lang="en-US" sz="1800" b="1" i="1" dirty="0" smtClean="0">
                <a:solidFill>
                  <a:schemeClr val="accent5">
                    <a:lumMod val="75000"/>
                  </a:schemeClr>
                </a:solidFill>
              </a:rPr>
              <a:t>task</a:t>
            </a:r>
            <a:r>
              <a:rPr lang="en-US" sz="1800" b="1" i="1" dirty="0">
                <a:solidFill>
                  <a:schemeClr val="accent5">
                    <a:lumMod val="75000"/>
                  </a:schemeClr>
                </a:solidFill>
              </a:rPr>
              <a:t>, purpose</a:t>
            </a:r>
            <a:r>
              <a:rPr lang="en-US" sz="1800" b="1" i="1" dirty="0"/>
              <a:t>, and </a:t>
            </a:r>
            <a:r>
              <a:rPr lang="en-US" sz="1800" b="1" i="1" dirty="0">
                <a:solidFill>
                  <a:schemeClr val="accent5">
                    <a:lumMod val="75000"/>
                  </a:schemeClr>
                </a:solidFill>
              </a:rPr>
              <a:t>audience </a:t>
            </a:r>
            <a:r>
              <a:rPr lang="en-US" sz="1800" i="1" dirty="0" smtClean="0"/>
              <a:t>into careful </a:t>
            </a:r>
            <a:r>
              <a:rPr lang="en-US" sz="1800" i="1" dirty="0"/>
              <a:t>consideration, </a:t>
            </a:r>
            <a:r>
              <a:rPr lang="en-US" sz="1800" i="1" dirty="0">
                <a:solidFill>
                  <a:srgbClr val="FF0000"/>
                </a:solidFill>
              </a:rPr>
              <a:t>choosing </a:t>
            </a:r>
            <a:r>
              <a:rPr lang="en-US" sz="1800" i="1" dirty="0" smtClean="0"/>
              <a:t>words, </a:t>
            </a:r>
            <a:r>
              <a:rPr lang="en-US" sz="1800" b="1" i="1" dirty="0" smtClean="0">
                <a:solidFill>
                  <a:schemeClr val="accent5">
                    <a:lumMod val="75000"/>
                  </a:schemeClr>
                </a:solidFill>
              </a:rPr>
              <a:t>information</a:t>
            </a:r>
            <a:r>
              <a:rPr lang="en-US" sz="1800" b="1" i="1" dirty="0">
                <a:solidFill>
                  <a:schemeClr val="accent5">
                    <a:lumMod val="75000"/>
                  </a:schemeClr>
                </a:solidFill>
              </a:rPr>
              <a:t>, structures, and </a:t>
            </a:r>
            <a:r>
              <a:rPr lang="en-US" sz="1800" b="1" i="1" dirty="0" smtClean="0">
                <a:solidFill>
                  <a:schemeClr val="accent5">
                    <a:lumMod val="75000"/>
                  </a:schemeClr>
                </a:solidFill>
              </a:rPr>
              <a:t>formats deliberately</a:t>
            </a:r>
            <a:r>
              <a:rPr lang="en-US" sz="1800" i="1" dirty="0"/>
              <a:t>. They need </a:t>
            </a:r>
            <a:r>
              <a:rPr lang="en-US" sz="1800" i="1" dirty="0">
                <a:solidFill>
                  <a:srgbClr val="FF0000"/>
                </a:solidFill>
              </a:rPr>
              <a:t>to know </a:t>
            </a:r>
            <a:r>
              <a:rPr lang="en-US" sz="1800" b="1" i="1" dirty="0" smtClean="0">
                <a:solidFill>
                  <a:schemeClr val="accent5">
                    <a:lumMod val="75000"/>
                  </a:schemeClr>
                </a:solidFill>
              </a:rPr>
              <a:t>how to </a:t>
            </a:r>
            <a:r>
              <a:rPr lang="en-US" sz="1800" b="1" i="1" dirty="0">
                <a:solidFill>
                  <a:schemeClr val="accent5">
                    <a:lumMod val="75000"/>
                  </a:schemeClr>
                </a:solidFill>
              </a:rPr>
              <a:t>combine elements of </a:t>
            </a:r>
            <a:r>
              <a:rPr lang="en-US" sz="1800" b="1" i="1" dirty="0" smtClean="0">
                <a:solidFill>
                  <a:schemeClr val="accent5">
                    <a:lumMod val="75000"/>
                  </a:schemeClr>
                </a:solidFill>
              </a:rPr>
              <a:t>different kinds </a:t>
            </a:r>
            <a:r>
              <a:rPr lang="en-US" sz="1800" b="1" i="1" dirty="0">
                <a:solidFill>
                  <a:schemeClr val="accent5">
                    <a:lumMod val="75000"/>
                  </a:schemeClr>
                </a:solidFill>
              </a:rPr>
              <a:t>of writing</a:t>
            </a:r>
            <a:r>
              <a:rPr lang="en-US" sz="1800" i="1" dirty="0"/>
              <a:t>—for example, to </a:t>
            </a:r>
            <a:r>
              <a:rPr lang="en-US" sz="1800" i="1" dirty="0" smtClean="0"/>
              <a:t>use narrative </a:t>
            </a:r>
            <a:r>
              <a:rPr lang="en-US" sz="1800" i="1" dirty="0"/>
              <a:t>strategies within </a:t>
            </a:r>
            <a:r>
              <a:rPr lang="en-US" sz="1800" i="1" dirty="0" smtClean="0"/>
              <a:t>argument and </a:t>
            </a:r>
            <a:r>
              <a:rPr lang="en-US" sz="1800" i="1" dirty="0"/>
              <a:t>explanation within </a:t>
            </a:r>
            <a:r>
              <a:rPr lang="en-US" sz="1800" i="1" dirty="0" smtClean="0"/>
              <a:t>narrative— </a:t>
            </a:r>
            <a:r>
              <a:rPr lang="en-US" sz="1800" i="1" dirty="0" smtClean="0">
                <a:solidFill>
                  <a:srgbClr val="FF0000"/>
                </a:solidFill>
              </a:rPr>
              <a:t>to </a:t>
            </a:r>
            <a:r>
              <a:rPr lang="en-US" sz="1800" i="1" dirty="0">
                <a:solidFill>
                  <a:srgbClr val="FF0000"/>
                </a:solidFill>
              </a:rPr>
              <a:t>produce </a:t>
            </a:r>
            <a:r>
              <a:rPr lang="en-US" sz="1800" b="1" i="1" dirty="0">
                <a:solidFill>
                  <a:schemeClr val="accent5">
                    <a:lumMod val="75000"/>
                  </a:schemeClr>
                </a:solidFill>
              </a:rPr>
              <a:t>complex and </a:t>
            </a:r>
            <a:r>
              <a:rPr lang="en-US" sz="1800" b="1" i="1" dirty="0" smtClean="0">
                <a:solidFill>
                  <a:schemeClr val="accent5">
                    <a:lumMod val="75000"/>
                  </a:schemeClr>
                </a:solidFill>
              </a:rPr>
              <a:t>nuanced writing</a:t>
            </a:r>
            <a:r>
              <a:rPr lang="en-US" sz="1800" b="1" i="1" dirty="0">
                <a:solidFill>
                  <a:schemeClr val="accent5">
                    <a:lumMod val="75000"/>
                  </a:schemeClr>
                </a:solidFill>
              </a:rPr>
              <a:t>. </a:t>
            </a:r>
            <a:r>
              <a:rPr lang="en-US" sz="1800" i="1" dirty="0"/>
              <a:t>They </a:t>
            </a:r>
            <a:r>
              <a:rPr lang="en-US" sz="1800" i="1" dirty="0">
                <a:solidFill>
                  <a:srgbClr val="FF0000"/>
                </a:solidFill>
              </a:rPr>
              <a:t>need to be able </a:t>
            </a:r>
            <a:r>
              <a:rPr lang="en-US" sz="1800" i="1" dirty="0" smtClean="0">
                <a:solidFill>
                  <a:srgbClr val="FF0000"/>
                </a:solidFill>
              </a:rPr>
              <a:t>to use </a:t>
            </a:r>
            <a:r>
              <a:rPr lang="en-US" sz="1800" i="1" dirty="0"/>
              <a:t>technology strategically </a:t>
            </a:r>
            <a:r>
              <a:rPr lang="en-US" sz="1800" i="1" dirty="0" smtClean="0"/>
              <a:t>when </a:t>
            </a:r>
            <a:r>
              <a:rPr lang="en-US" sz="1800" b="1" i="1" dirty="0" smtClean="0">
                <a:solidFill>
                  <a:schemeClr val="accent5">
                    <a:lumMod val="75000"/>
                  </a:schemeClr>
                </a:solidFill>
              </a:rPr>
              <a:t>creating</a:t>
            </a:r>
            <a:r>
              <a:rPr lang="en-US" sz="1800" b="1" i="1" dirty="0">
                <a:solidFill>
                  <a:schemeClr val="accent5">
                    <a:lumMod val="75000"/>
                  </a:schemeClr>
                </a:solidFill>
              </a:rPr>
              <a:t>, refining, </a:t>
            </a:r>
            <a:r>
              <a:rPr lang="en-US" sz="1800" i="1" dirty="0"/>
              <a:t>and </a:t>
            </a:r>
            <a:r>
              <a:rPr lang="en-US" sz="1800" b="1" i="1" dirty="0">
                <a:solidFill>
                  <a:schemeClr val="accent5">
                    <a:lumMod val="75000"/>
                  </a:schemeClr>
                </a:solidFill>
              </a:rPr>
              <a:t>collaborating </a:t>
            </a:r>
            <a:r>
              <a:rPr lang="en-US" sz="1800" i="1" dirty="0" smtClean="0"/>
              <a:t>on writing</a:t>
            </a:r>
            <a:r>
              <a:rPr lang="en-US" sz="1800" i="1" dirty="0"/>
              <a:t>. They </a:t>
            </a:r>
            <a:r>
              <a:rPr lang="en-US" sz="1800" i="1" dirty="0">
                <a:solidFill>
                  <a:srgbClr val="FF0000"/>
                </a:solidFill>
              </a:rPr>
              <a:t>have to become </a:t>
            </a:r>
            <a:r>
              <a:rPr lang="en-US" sz="1800" b="1" i="1" dirty="0" smtClean="0">
                <a:solidFill>
                  <a:schemeClr val="accent5">
                    <a:lumMod val="75000"/>
                  </a:schemeClr>
                </a:solidFill>
              </a:rPr>
              <a:t>adept at </a:t>
            </a:r>
            <a:r>
              <a:rPr lang="en-US" sz="1800" i="1" dirty="0">
                <a:solidFill>
                  <a:srgbClr val="FF0000"/>
                </a:solidFill>
              </a:rPr>
              <a:t>gathering</a:t>
            </a:r>
            <a:r>
              <a:rPr lang="en-US" sz="1800" b="1" i="1" dirty="0">
                <a:solidFill>
                  <a:schemeClr val="accent5">
                    <a:lumMod val="75000"/>
                  </a:schemeClr>
                </a:solidFill>
              </a:rPr>
              <a:t> information, </a:t>
            </a:r>
            <a:r>
              <a:rPr lang="en-US" sz="1800" i="1" dirty="0" smtClean="0">
                <a:solidFill>
                  <a:srgbClr val="FF0000"/>
                </a:solidFill>
              </a:rPr>
              <a:t>evaluating </a:t>
            </a:r>
            <a:r>
              <a:rPr lang="en-US" sz="1800" b="1" i="1" dirty="0" smtClean="0">
                <a:solidFill>
                  <a:schemeClr val="accent5">
                    <a:lumMod val="75000"/>
                  </a:schemeClr>
                </a:solidFill>
              </a:rPr>
              <a:t>sources</a:t>
            </a:r>
            <a:r>
              <a:rPr lang="en-US" sz="1800" b="1" i="1" dirty="0">
                <a:solidFill>
                  <a:schemeClr val="accent5">
                    <a:lumMod val="75000"/>
                  </a:schemeClr>
                </a:solidFill>
              </a:rPr>
              <a:t>, and</a:t>
            </a:r>
            <a:r>
              <a:rPr lang="en-US" sz="1800" i="1" dirty="0">
                <a:solidFill>
                  <a:srgbClr val="FF0000"/>
                </a:solidFill>
              </a:rPr>
              <a:t> citing </a:t>
            </a:r>
            <a:r>
              <a:rPr lang="en-US" sz="1800" b="1" i="1" dirty="0">
                <a:solidFill>
                  <a:schemeClr val="accent5">
                    <a:lumMod val="75000"/>
                  </a:schemeClr>
                </a:solidFill>
              </a:rPr>
              <a:t>material </a:t>
            </a:r>
            <a:r>
              <a:rPr lang="en-US" sz="1800" b="1" i="1" dirty="0" smtClean="0">
                <a:solidFill>
                  <a:schemeClr val="accent5">
                    <a:lumMod val="75000"/>
                  </a:schemeClr>
                </a:solidFill>
              </a:rPr>
              <a:t>accurately, </a:t>
            </a:r>
            <a:r>
              <a:rPr lang="en-US" sz="1800" i="1" dirty="0" smtClean="0">
                <a:solidFill>
                  <a:srgbClr val="FF0000"/>
                </a:solidFill>
              </a:rPr>
              <a:t>reporting </a:t>
            </a:r>
            <a:r>
              <a:rPr lang="en-US" sz="1800" b="1" i="1" dirty="0">
                <a:solidFill>
                  <a:schemeClr val="accent5">
                    <a:lumMod val="75000"/>
                  </a:schemeClr>
                </a:solidFill>
              </a:rPr>
              <a:t>findings</a:t>
            </a:r>
            <a:r>
              <a:rPr lang="en-US" sz="1800" i="1" dirty="0"/>
              <a:t> from their </a:t>
            </a:r>
            <a:r>
              <a:rPr lang="en-US" sz="1800" i="1" dirty="0" smtClean="0"/>
              <a:t>research and </a:t>
            </a:r>
            <a:r>
              <a:rPr lang="en-US" sz="1800" i="1" dirty="0"/>
              <a:t>analysis of sources in a </a:t>
            </a:r>
            <a:r>
              <a:rPr lang="en-US" sz="1800" i="1" dirty="0" smtClean="0"/>
              <a:t>clear and </a:t>
            </a:r>
            <a:r>
              <a:rPr lang="en-US" sz="1800" i="1" dirty="0"/>
              <a:t>cogent manner. They </a:t>
            </a:r>
            <a:r>
              <a:rPr lang="en-US" sz="1800" i="1" dirty="0">
                <a:solidFill>
                  <a:srgbClr val="FF0000"/>
                </a:solidFill>
              </a:rPr>
              <a:t>must </a:t>
            </a:r>
            <a:r>
              <a:rPr lang="en-US" sz="1800" i="1" dirty="0" smtClean="0">
                <a:solidFill>
                  <a:srgbClr val="FF0000"/>
                </a:solidFill>
              </a:rPr>
              <a:t>have </a:t>
            </a:r>
            <a:r>
              <a:rPr lang="en-US" sz="1800" i="1" dirty="0" smtClean="0"/>
              <a:t>the </a:t>
            </a:r>
            <a:r>
              <a:rPr lang="en-US" sz="1800" b="1" i="1" dirty="0">
                <a:solidFill>
                  <a:schemeClr val="accent5">
                    <a:lumMod val="75000"/>
                  </a:schemeClr>
                </a:solidFill>
              </a:rPr>
              <a:t>flexibility, concentration, </a:t>
            </a:r>
            <a:r>
              <a:rPr lang="en-US" sz="1800" b="1" i="1" dirty="0" smtClean="0">
                <a:solidFill>
                  <a:schemeClr val="accent5">
                    <a:lumMod val="75000"/>
                  </a:schemeClr>
                </a:solidFill>
              </a:rPr>
              <a:t>and fluency </a:t>
            </a:r>
            <a:r>
              <a:rPr lang="en-US" sz="1800" i="1" dirty="0">
                <a:solidFill>
                  <a:srgbClr val="FF0000"/>
                </a:solidFill>
              </a:rPr>
              <a:t>to produce </a:t>
            </a:r>
            <a:r>
              <a:rPr lang="en-US" sz="1800" b="1" i="1" dirty="0">
                <a:solidFill>
                  <a:schemeClr val="accent5">
                    <a:lumMod val="75000"/>
                  </a:schemeClr>
                </a:solidFill>
              </a:rPr>
              <a:t>high-quality </a:t>
            </a:r>
            <a:r>
              <a:rPr lang="en-US" sz="1800" b="1" i="1" dirty="0" smtClean="0">
                <a:solidFill>
                  <a:schemeClr val="accent5">
                    <a:lumMod val="75000"/>
                  </a:schemeClr>
                </a:solidFill>
              </a:rPr>
              <a:t>first draft text </a:t>
            </a:r>
            <a:r>
              <a:rPr lang="en-US" sz="1800" i="1" dirty="0"/>
              <a:t>under a tight deadline </a:t>
            </a:r>
            <a:r>
              <a:rPr lang="en-US" sz="1800" i="1" dirty="0" smtClean="0"/>
              <a:t>as well </a:t>
            </a:r>
            <a:r>
              <a:rPr lang="en-US" sz="1800" i="1" dirty="0"/>
              <a:t>as </a:t>
            </a:r>
            <a:r>
              <a:rPr lang="en-US" sz="1800" i="1" dirty="0">
                <a:solidFill>
                  <a:schemeClr val="accent5">
                    <a:lumMod val="75000"/>
                  </a:schemeClr>
                </a:solidFill>
              </a:rPr>
              <a:t>the capacity </a:t>
            </a:r>
            <a:r>
              <a:rPr lang="en-US" sz="1800" i="1" dirty="0">
                <a:solidFill>
                  <a:srgbClr val="FF0000"/>
                </a:solidFill>
              </a:rPr>
              <a:t>to revisit </a:t>
            </a:r>
            <a:r>
              <a:rPr lang="en-US" sz="1800" i="1" dirty="0" smtClean="0">
                <a:solidFill>
                  <a:srgbClr val="FF0000"/>
                </a:solidFill>
              </a:rPr>
              <a:t>and make </a:t>
            </a:r>
            <a:r>
              <a:rPr lang="en-US" sz="1800" b="1" i="1" dirty="0">
                <a:solidFill>
                  <a:schemeClr val="accent5">
                    <a:lumMod val="75000"/>
                  </a:schemeClr>
                </a:solidFill>
              </a:rPr>
              <a:t>improvements </a:t>
            </a:r>
            <a:r>
              <a:rPr lang="en-US" sz="1800" i="1" dirty="0"/>
              <a:t>to a piece </a:t>
            </a:r>
            <a:r>
              <a:rPr lang="en-US" sz="1800" i="1" dirty="0" smtClean="0"/>
              <a:t>of writing </a:t>
            </a:r>
            <a:r>
              <a:rPr lang="en-US" sz="1800" i="1" dirty="0"/>
              <a:t>over multiple drafts </a:t>
            </a:r>
            <a:r>
              <a:rPr lang="en-US" sz="1800" i="1" dirty="0" smtClean="0"/>
              <a:t>when circumstances </a:t>
            </a:r>
            <a:r>
              <a:rPr lang="en-US" sz="1800" i="1" dirty="0"/>
              <a:t>encourage or require it.</a:t>
            </a:r>
            <a:endParaRPr lang="en-US" sz="1800" dirty="0"/>
          </a:p>
        </p:txBody>
      </p:sp>
      <p:pic>
        <p:nvPicPr>
          <p:cNvPr id="10242" name="Picture 2" descr="http://ts2.mm.bing.net/th?id=H.4571280882467693&amp;pid=1.7&amp;w=265&amp;h=188&amp;c=7&amp;rs=1&amp;url=http%3a%2f%2fserc.carleton.edu%2fsp%2flibrary%2fwriting_assignments%2findex.html"/>
          <p:cNvPicPr>
            <a:picLocks noChangeAspect="1" noChangeArrowheads="1"/>
          </p:cNvPicPr>
          <p:nvPr/>
        </p:nvPicPr>
        <p:blipFill>
          <a:blip r:embed="rId2" cstate="print"/>
          <a:srcRect/>
          <a:stretch>
            <a:fillRect/>
          </a:stretch>
        </p:blipFill>
        <p:spPr bwMode="auto">
          <a:xfrm>
            <a:off x="5943600" y="152400"/>
            <a:ext cx="2524125" cy="17907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6705600" cy="1143000"/>
          </a:xfrm>
        </p:spPr>
        <p:txBody>
          <a:bodyPr>
            <a:normAutofit/>
          </a:bodyPr>
          <a:lstStyle/>
          <a:p>
            <a:r>
              <a:rPr lang="en-US" sz="5400" dirty="0" smtClean="0">
                <a:solidFill>
                  <a:srgbClr val="92D050"/>
                </a:solidFill>
              </a:rPr>
              <a:t>Speaking and Listening</a:t>
            </a:r>
            <a:endParaRPr lang="en-US" sz="5400" dirty="0">
              <a:solidFill>
                <a:srgbClr val="92D050"/>
              </a:solidFill>
            </a:endParaRPr>
          </a:p>
        </p:txBody>
      </p:sp>
      <p:sp>
        <p:nvSpPr>
          <p:cNvPr id="3" name="Content Placeholder 2"/>
          <p:cNvSpPr>
            <a:spLocks noGrp="1"/>
          </p:cNvSpPr>
          <p:nvPr>
            <p:ph idx="1"/>
          </p:nvPr>
        </p:nvSpPr>
        <p:spPr>
          <a:xfrm>
            <a:off x="457200" y="1600200"/>
            <a:ext cx="8229600" cy="4648200"/>
          </a:xfrm>
        </p:spPr>
        <p:txBody>
          <a:bodyPr>
            <a:normAutofit fontScale="55000" lnSpcReduction="20000"/>
          </a:bodyPr>
          <a:lstStyle/>
          <a:p>
            <a:pPr>
              <a:buNone/>
            </a:pPr>
            <a:r>
              <a:rPr lang="en-US" b="1" dirty="0"/>
              <a:t>Note on range and content </a:t>
            </a:r>
            <a:r>
              <a:rPr lang="en-US" b="1" dirty="0" smtClean="0"/>
              <a:t>of student </a:t>
            </a:r>
            <a:r>
              <a:rPr lang="en-US" b="1" dirty="0"/>
              <a:t>speaking and </a:t>
            </a:r>
            <a:r>
              <a:rPr lang="en-US" b="1" dirty="0" smtClean="0"/>
              <a:t>listening:</a:t>
            </a:r>
            <a:endParaRPr lang="en-US" b="1" dirty="0"/>
          </a:p>
          <a:p>
            <a:pPr>
              <a:buNone/>
            </a:pPr>
            <a:endParaRPr lang="en-US" i="1" dirty="0" smtClean="0"/>
          </a:p>
          <a:p>
            <a:pPr>
              <a:buNone/>
            </a:pPr>
            <a:r>
              <a:rPr lang="en-US" i="1" dirty="0" smtClean="0"/>
              <a:t>To </a:t>
            </a:r>
            <a:r>
              <a:rPr lang="en-US" i="1" dirty="0"/>
              <a:t>become college and </a:t>
            </a:r>
            <a:r>
              <a:rPr lang="en-US" i="1" dirty="0" smtClean="0"/>
              <a:t>career ready</a:t>
            </a:r>
            <a:r>
              <a:rPr lang="en-US" i="1" dirty="0"/>
              <a:t>, students </a:t>
            </a:r>
            <a:r>
              <a:rPr lang="en-US" i="1" dirty="0">
                <a:solidFill>
                  <a:srgbClr val="FF0000"/>
                </a:solidFill>
              </a:rPr>
              <a:t>must have </a:t>
            </a:r>
            <a:r>
              <a:rPr lang="en-US" i="1" dirty="0" smtClean="0"/>
              <a:t>ample </a:t>
            </a:r>
            <a:r>
              <a:rPr lang="en-US" b="1" i="1" dirty="0" smtClean="0">
                <a:solidFill>
                  <a:schemeClr val="accent5">
                    <a:lumMod val="75000"/>
                  </a:schemeClr>
                </a:solidFill>
              </a:rPr>
              <a:t>opportunities</a:t>
            </a:r>
            <a:r>
              <a:rPr lang="en-US" i="1" dirty="0" smtClean="0"/>
              <a:t> </a:t>
            </a:r>
            <a:r>
              <a:rPr lang="en-US" i="1" dirty="0">
                <a:solidFill>
                  <a:srgbClr val="FF0000"/>
                </a:solidFill>
              </a:rPr>
              <a:t>to take part</a:t>
            </a:r>
            <a:r>
              <a:rPr lang="en-US" i="1" dirty="0"/>
              <a:t> in a </a:t>
            </a:r>
            <a:r>
              <a:rPr lang="en-US" i="1" dirty="0" smtClean="0"/>
              <a:t>variety of </a:t>
            </a:r>
            <a:r>
              <a:rPr lang="en-US" b="1" i="1" dirty="0">
                <a:solidFill>
                  <a:schemeClr val="accent5">
                    <a:lumMod val="75000"/>
                  </a:schemeClr>
                </a:solidFill>
              </a:rPr>
              <a:t>rich, structured </a:t>
            </a:r>
            <a:r>
              <a:rPr lang="en-US" b="1" i="1" dirty="0" smtClean="0">
                <a:solidFill>
                  <a:schemeClr val="accent5">
                    <a:lumMod val="75000"/>
                  </a:schemeClr>
                </a:solidFill>
              </a:rPr>
              <a:t>conversations</a:t>
            </a:r>
            <a:r>
              <a:rPr lang="en-US" i="1" dirty="0" smtClean="0"/>
              <a:t>—as part </a:t>
            </a:r>
            <a:r>
              <a:rPr lang="en-US" i="1" dirty="0"/>
              <a:t>of a whole class, in small </a:t>
            </a:r>
            <a:r>
              <a:rPr lang="en-US" i="1" dirty="0" smtClean="0"/>
              <a:t>groups, and </a:t>
            </a:r>
            <a:r>
              <a:rPr lang="en-US" i="1" dirty="0"/>
              <a:t>with a partner—built </a:t>
            </a:r>
            <a:r>
              <a:rPr lang="en-US" i="1" dirty="0" smtClean="0"/>
              <a:t>around important </a:t>
            </a:r>
            <a:r>
              <a:rPr lang="en-US" i="1" dirty="0"/>
              <a:t>content in various </a:t>
            </a:r>
            <a:r>
              <a:rPr lang="en-US" i="1" dirty="0" smtClean="0"/>
              <a:t>domains.  They </a:t>
            </a:r>
            <a:r>
              <a:rPr lang="en-US" i="1" dirty="0">
                <a:solidFill>
                  <a:srgbClr val="FF0000"/>
                </a:solidFill>
              </a:rPr>
              <a:t>must be able to </a:t>
            </a:r>
            <a:r>
              <a:rPr lang="en-US" i="1" dirty="0" smtClean="0">
                <a:solidFill>
                  <a:srgbClr val="FF0000"/>
                </a:solidFill>
              </a:rPr>
              <a:t>contribute </a:t>
            </a:r>
            <a:r>
              <a:rPr lang="en-US" i="1" dirty="0" smtClean="0"/>
              <a:t>appropriately </a:t>
            </a:r>
            <a:r>
              <a:rPr lang="en-US" b="1" i="1" dirty="0">
                <a:solidFill>
                  <a:schemeClr val="accent5">
                    <a:lumMod val="75000"/>
                  </a:schemeClr>
                </a:solidFill>
              </a:rPr>
              <a:t>to these </a:t>
            </a:r>
            <a:r>
              <a:rPr lang="en-US" b="1" i="1" dirty="0" smtClean="0">
                <a:solidFill>
                  <a:schemeClr val="accent5">
                    <a:lumMod val="75000"/>
                  </a:schemeClr>
                </a:solidFill>
              </a:rPr>
              <a:t>conversations</a:t>
            </a:r>
            <a:r>
              <a:rPr lang="en-US" b="1" i="1" dirty="0" smtClean="0">
                <a:solidFill>
                  <a:srgbClr val="FF0000"/>
                </a:solidFill>
              </a:rPr>
              <a:t>, </a:t>
            </a:r>
            <a:r>
              <a:rPr lang="en-US" i="1" dirty="0" smtClean="0">
                <a:solidFill>
                  <a:srgbClr val="FF0000"/>
                </a:solidFill>
              </a:rPr>
              <a:t>to </a:t>
            </a:r>
            <a:r>
              <a:rPr lang="en-US" i="1" dirty="0">
                <a:solidFill>
                  <a:srgbClr val="FF0000"/>
                </a:solidFill>
              </a:rPr>
              <a:t>make</a:t>
            </a:r>
            <a:r>
              <a:rPr lang="en-US" i="1" dirty="0"/>
              <a:t> </a:t>
            </a:r>
            <a:r>
              <a:rPr lang="en-US" b="1" i="1" dirty="0">
                <a:solidFill>
                  <a:schemeClr val="accent5">
                    <a:lumMod val="75000"/>
                  </a:schemeClr>
                </a:solidFill>
              </a:rPr>
              <a:t>comparisons and </a:t>
            </a:r>
            <a:r>
              <a:rPr lang="en-US" b="1" i="1" dirty="0" smtClean="0">
                <a:solidFill>
                  <a:schemeClr val="accent5">
                    <a:lumMod val="75000"/>
                  </a:schemeClr>
                </a:solidFill>
              </a:rPr>
              <a:t>contrasts</a:t>
            </a:r>
            <a:r>
              <a:rPr lang="en-US" i="1" dirty="0" smtClean="0"/>
              <a:t>, and </a:t>
            </a:r>
            <a:r>
              <a:rPr lang="en-US" i="1" dirty="0">
                <a:solidFill>
                  <a:srgbClr val="FF0000"/>
                </a:solidFill>
              </a:rPr>
              <a:t>to analyze and synthesize </a:t>
            </a:r>
            <a:r>
              <a:rPr lang="en-US" i="1" dirty="0" smtClean="0"/>
              <a:t>a multitude </a:t>
            </a:r>
            <a:r>
              <a:rPr lang="en-US" i="1" dirty="0"/>
              <a:t>of </a:t>
            </a:r>
            <a:r>
              <a:rPr lang="en-US" b="1" i="1" dirty="0">
                <a:solidFill>
                  <a:schemeClr val="accent5">
                    <a:lumMod val="75000"/>
                  </a:schemeClr>
                </a:solidFill>
              </a:rPr>
              <a:t>ideas </a:t>
            </a:r>
            <a:r>
              <a:rPr lang="en-US" i="1" dirty="0"/>
              <a:t>in accordance </a:t>
            </a:r>
            <a:r>
              <a:rPr lang="en-US" i="1" dirty="0" smtClean="0"/>
              <a:t>with the </a:t>
            </a:r>
            <a:r>
              <a:rPr lang="en-US" i="1" dirty="0"/>
              <a:t>standards of evidence </a:t>
            </a:r>
            <a:r>
              <a:rPr lang="en-US" i="1" dirty="0" smtClean="0"/>
              <a:t>appropriate to </a:t>
            </a:r>
            <a:r>
              <a:rPr lang="en-US" i="1" dirty="0"/>
              <a:t>a particular discipline. </a:t>
            </a:r>
            <a:r>
              <a:rPr lang="en-US" i="1" dirty="0" smtClean="0"/>
              <a:t>Whatever their </a:t>
            </a:r>
            <a:r>
              <a:rPr lang="en-US" i="1" dirty="0"/>
              <a:t>intended major or profession, </a:t>
            </a:r>
            <a:r>
              <a:rPr lang="en-US" i="1" dirty="0" smtClean="0"/>
              <a:t>high school </a:t>
            </a:r>
            <a:r>
              <a:rPr lang="en-US" i="1" dirty="0"/>
              <a:t>graduates </a:t>
            </a:r>
            <a:r>
              <a:rPr lang="en-US" i="1" dirty="0">
                <a:solidFill>
                  <a:srgbClr val="FF0000"/>
                </a:solidFill>
              </a:rPr>
              <a:t>will depend</a:t>
            </a:r>
            <a:r>
              <a:rPr lang="en-US" i="1" dirty="0"/>
              <a:t> </a:t>
            </a:r>
            <a:r>
              <a:rPr lang="en-US" i="1" dirty="0" smtClean="0"/>
              <a:t>heavily </a:t>
            </a:r>
            <a:r>
              <a:rPr lang="en-US" b="1" i="1" dirty="0" smtClean="0">
                <a:solidFill>
                  <a:schemeClr val="accent5">
                    <a:lumMod val="75000"/>
                  </a:schemeClr>
                </a:solidFill>
              </a:rPr>
              <a:t>on </a:t>
            </a:r>
            <a:r>
              <a:rPr lang="en-US" b="1" i="1" dirty="0">
                <a:solidFill>
                  <a:schemeClr val="accent5">
                    <a:lumMod val="75000"/>
                  </a:schemeClr>
                </a:solidFill>
              </a:rPr>
              <a:t>their ability </a:t>
            </a:r>
            <a:r>
              <a:rPr lang="en-US" i="1" dirty="0">
                <a:solidFill>
                  <a:srgbClr val="FF0000"/>
                </a:solidFill>
              </a:rPr>
              <a:t>to listen </a:t>
            </a:r>
            <a:r>
              <a:rPr lang="en-US" sz="3300" b="1" i="1" dirty="0">
                <a:solidFill>
                  <a:schemeClr val="accent5">
                    <a:lumMod val="75000"/>
                  </a:schemeClr>
                </a:solidFill>
              </a:rPr>
              <a:t>attentively </a:t>
            </a:r>
            <a:r>
              <a:rPr lang="en-US" sz="3300" b="1" i="1" dirty="0" smtClean="0">
                <a:solidFill>
                  <a:schemeClr val="accent5">
                    <a:lumMod val="75000"/>
                  </a:schemeClr>
                </a:solidFill>
              </a:rPr>
              <a:t>to others </a:t>
            </a:r>
            <a:r>
              <a:rPr lang="en-US" i="1" dirty="0"/>
              <a:t>so that they </a:t>
            </a:r>
            <a:r>
              <a:rPr lang="en-US" i="1" dirty="0">
                <a:solidFill>
                  <a:srgbClr val="FF0000"/>
                </a:solidFill>
              </a:rPr>
              <a:t>are able to </a:t>
            </a:r>
            <a:r>
              <a:rPr lang="en-US" i="1" dirty="0" smtClean="0">
                <a:solidFill>
                  <a:srgbClr val="FF0000"/>
                </a:solidFill>
              </a:rPr>
              <a:t>build </a:t>
            </a:r>
            <a:r>
              <a:rPr lang="en-US" b="1" i="1" dirty="0" smtClean="0">
                <a:solidFill>
                  <a:schemeClr val="accent5">
                    <a:lumMod val="75000"/>
                  </a:schemeClr>
                </a:solidFill>
              </a:rPr>
              <a:t>on </a:t>
            </a:r>
            <a:r>
              <a:rPr lang="en-US" b="1" i="1" dirty="0">
                <a:solidFill>
                  <a:schemeClr val="accent5">
                    <a:lumMod val="75000"/>
                  </a:schemeClr>
                </a:solidFill>
              </a:rPr>
              <a:t>others’ meritorious ideas </a:t>
            </a:r>
            <a:r>
              <a:rPr lang="en-US" b="1" i="1" dirty="0" smtClean="0">
                <a:solidFill>
                  <a:schemeClr val="accent5">
                    <a:lumMod val="75000"/>
                  </a:schemeClr>
                </a:solidFill>
              </a:rPr>
              <a:t>while expressing </a:t>
            </a:r>
            <a:r>
              <a:rPr lang="en-US" b="1" i="1" dirty="0">
                <a:solidFill>
                  <a:schemeClr val="accent5">
                    <a:lumMod val="75000"/>
                  </a:schemeClr>
                </a:solidFill>
              </a:rPr>
              <a:t>their own clearly </a:t>
            </a:r>
            <a:r>
              <a:rPr lang="en-US" b="1" i="1" dirty="0" smtClean="0">
                <a:solidFill>
                  <a:schemeClr val="accent5">
                    <a:lumMod val="75000"/>
                  </a:schemeClr>
                </a:solidFill>
              </a:rPr>
              <a:t>and persuasively. </a:t>
            </a:r>
          </a:p>
          <a:p>
            <a:pPr>
              <a:buNone/>
            </a:pPr>
            <a:r>
              <a:rPr lang="en-US" i="1" dirty="0" smtClean="0"/>
              <a:t>New </a:t>
            </a:r>
            <a:r>
              <a:rPr lang="en-US" i="1" dirty="0"/>
              <a:t>technologies have broadened </a:t>
            </a:r>
            <a:r>
              <a:rPr lang="en-US" i="1" dirty="0" smtClean="0"/>
              <a:t>and expanded </a:t>
            </a:r>
            <a:r>
              <a:rPr lang="en-US" i="1" dirty="0"/>
              <a:t>the role that speaking </a:t>
            </a:r>
            <a:r>
              <a:rPr lang="en-US" i="1" dirty="0" smtClean="0"/>
              <a:t>and listening </a:t>
            </a:r>
            <a:r>
              <a:rPr lang="en-US" i="1" dirty="0"/>
              <a:t>play in acquiring and </a:t>
            </a:r>
            <a:r>
              <a:rPr lang="en-US" i="1" dirty="0" smtClean="0"/>
              <a:t>sharing knowledge </a:t>
            </a:r>
            <a:r>
              <a:rPr lang="en-US" i="1" dirty="0"/>
              <a:t>and have tightened </a:t>
            </a:r>
            <a:r>
              <a:rPr lang="en-US" i="1" dirty="0" smtClean="0"/>
              <a:t>their link </a:t>
            </a:r>
            <a:r>
              <a:rPr lang="en-US" i="1" dirty="0"/>
              <a:t>to other forms of </a:t>
            </a:r>
            <a:r>
              <a:rPr lang="en-US" i="1" dirty="0" smtClean="0"/>
              <a:t>communication. The </a:t>
            </a:r>
            <a:r>
              <a:rPr lang="en-US" i="1" dirty="0"/>
              <a:t>Internet has accelerated </a:t>
            </a:r>
            <a:r>
              <a:rPr lang="en-US" i="1" dirty="0" smtClean="0"/>
              <a:t>the speed </a:t>
            </a:r>
            <a:r>
              <a:rPr lang="en-US" i="1" dirty="0"/>
              <a:t>at which connections </a:t>
            </a:r>
            <a:r>
              <a:rPr lang="en-US" i="1" dirty="0" smtClean="0"/>
              <a:t>between speaking</a:t>
            </a:r>
            <a:r>
              <a:rPr lang="en-US" i="1" dirty="0"/>
              <a:t>, listening, reading, and </a:t>
            </a:r>
            <a:r>
              <a:rPr lang="en-US" i="1" dirty="0" smtClean="0"/>
              <a:t>writing can </a:t>
            </a:r>
            <a:r>
              <a:rPr lang="en-US" i="1" dirty="0"/>
              <a:t>be made, requiring </a:t>
            </a:r>
            <a:r>
              <a:rPr lang="en-US" b="1" i="1" dirty="0">
                <a:solidFill>
                  <a:schemeClr val="accent5">
                    <a:lumMod val="75000"/>
                  </a:schemeClr>
                </a:solidFill>
              </a:rPr>
              <a:t>that </a:t>
            </a:r>
            <a:r>
              <a:rPr lang="en-US" b="1" i="1" dirty="0" smtClean="0">
                <a:solidFill>
                  <a:schemeClr val="accent5">
                    <a:lumMod val="75000"/>
                  </a:schemeClr>
                </a:solidFill>
              </a:rPr>
              <a:t>students be </a:t>
            </a:r>
            <a:r>
              <a:rPr lang="en-US" b="1" i="1" dirty="0">
                <a:solidFill>
                  <a:schemeClr val="accent5">
                    <a:lumMod val="75000"/>
                  </a:schemeClr>
                </a:solidFill>
              </a:rPr>
              <a:t>ready to use these modalities </a:t>
            </a:r>
            <a:r>
              <a:rPr lang="en-US" b="1" i="1" dirty="0" smtClean="0">
                <a:solidFill>
                  <a:schemeClr val="accent5">
                    <a:lumMod val="75000"/>
                  </a:schemeClr>
                </a:solidFill>
              </a:rPr>
              <a:t>nearly simultaneously</a:t>
            </a:r>
            <a:r>
              <a:rPr lang="en-US" i="1" dirty="0"/>
              <a:t>. Technology </a:t>
            </a:r>
            <a:r>
              <a:rPr lang="en-US" i="1" dirty="0" smtClean="0"/>
              <a:t>itself is </a:t>
            </a:r>
            <a:r>
              <a:rPr lang="en-US" i="1" dirty="0"/>
              <a:t>changing quickly, creating a </a:t>
            </a:r>
            <a:r>
              <a:rPr lang="en-US" i="1" dirty="0" smtClean="0"/>
              <a:t>new urgency </a:t>
            </a:r>
            <a:r>
              <a:rPr lang="en-US" i="1" dirty="0"/>
              <a:t>for students to be adaptable </a:t>
            </a:r>
            <a:r>
              <a:rPr lang="en-US" i="1" dirty="0" smtClean="0"/>
              <a:t>in response </a:t>
            </a:r>
            <a:r>
              <a:rPr lang="en-US" i="1" dirty="0"/>
              <a:t>to change.</a:t>
            </a:r>
            <a:endParaRPr lang="en-US" dirty="0"/>
          </a:p>
        </p:txBody>
      </p:sp>
      <p:pic>
        <p:nvPicPr>
          <p:cNvPr id="9218" name="Picture 2" descr="http://ts4.mm.bing.net/th?id=H.4751927188521379&amp;pid=1.7&amp;w=233&amp;h=175&amp;c=7&amp;rs=1&amp;url=http%3a%2f%2fperizat-astana.blogspot.com%2f2010%2f10%2fweek-3.html"/>
          <p:cNvPicPr>
            <a:picLocks noChangeAspect="1" noChangeArrowheads="1"/>
          </p:cNvPicPr>
          <p:nvPr/>
        </p:nvPicPr>
        <p:blipFill>
          <a:blip r:embed="rId2" cstate="print"/>
          <a:srcRect/>
          <a:stretch>
            <a:fillRect/>
          </a:stretch>
        </p:blipFill>
        <p:spPr bwMode="auto">
          <a:xfrm>
            <a:off x="6629400" y="304800"/>
            <a:ext cx="2219325" cy="16668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92D050"/>
                </a:solidFill>
              </a:rPr>
              <a:t>Language</a:t>
            </a:r>
            <a:endParaRPr lang="en-US" sz="5400" dirty="0">
              <a:solidFill>
                <a:srgbClr val="92D050"/>
              </a:solidFill>
            </a:endParaRPr>
          </a:p>
        </p:txBody>
      </p:sp>
      <p:sp>
        <p:nvSpPr>
          <p:cNvPr id="3" name="Content Placeholder 2"/>
          <p:cNvSpPr>
            <a:spLocks noGrp="1"/>
          </p:cNvSpPr>
          <p:nvPr>
            <p:ph idx="1"/>
          </p:nvPr>
        </p:nvSpPr>
        <p:spPr>
          <a:xfrm>
            <a:off x="457200" y="1600200"/>
            <a:ext cx="8229600" cy="5105400"/>
          </a:xfrm>
        </p:spPr>
        <p:txBody>
          <a:bodyPr>
            <a:normAutofit fontScale="40000" lnSpcReduction="20000"/>
          </a:bodyPr>
          <a:lstStyle/>
          <a:p>
            <a:pPr>
              <a:buNone/>
            </a:pPr>
            <a:r>
              <a:rPr lang="en-US" b="1" dirty="0"/>
              <a:t>Note on range and </a:t>
            </a:r>
            <a:r>
              <a:rPr lang="en-US" b="1" dirty="0" smtClean="0"/>
              <a:t>content of </a:t>
            </a:r>
            <a:r>
              <a:rPr lang="en-US" b="1" dirty="0"/>
              <a:t>student language </a:t>
            </a:r>
            <a:r>
              <a:rPr lang="en-US" b="1" dirty="0" smtClean="0"/>
              <a:t>use:</a:t>
            </a:r>
            <a:endParaRPr lang="en-US" b="1" dirty="0"/>
          </a:p>
          <a:p>
            <a:pPr>
              <a:buNone/>
            </a:pPr>
            <a:endParaRPr lang="en-US" sz="4200" i="1" dirty="0" smtClean="0"/>
          </a:p>
          <a:p>
            <a:pPr>
              <a:buNone/>
            </a:pPr>
            <a:r>
              <a:rPr lang="en-US" sz="5000" i="1" dirty="0" smtClean="0"/>
              <a:t>To </a:t>
            </a:r>
            <a:r>
              <a:rPr lang="en-US" sz="5000" i="1" dirty="0"/>
              <a:t>be college and career ready </a:t>
            </a:r>
            <a:r>
              <a:rPr lang="en-US" sz="5000" i="1" dirty="0" smtClean="0"/>
              <a:t>in language</a:t>
            </a:r>
            <a:r>
              <a:rPr lang="en-US" sz="5000" i="1" dirty="0"/>
              <a:t>, students </a:t>
            </a:r>
            <a:r>
              <a:rPr lang="en-US" sz="5000" i="1" dirty="0">
                <a:solidFill>
                  <a:srgbClr val="FF0000"/>
                </a:solidFill>
              </a:rPr>
              <a:t>must have </a:t>
            </a:r>
            <a:r>
              <a:rPr lang="en-US" sz="5000" b="1" i="1" dirty="0" smtClean="0">
                <a:solidFill>
                  <a:schemeClr val="accent5">
                    <a:lumMod val="75000"/>
                  </a:schemeClr>
                </a:solidFill>
              </a:rPr>
              <a:t>firm control </a:t>
            </a:r>
            <a:r>
              <a:rPr lang="en-US" sz="5000" b="1" i="1" dirty="0">
                <a:solidFill>
                  <a:schemeClr val="accent5">
                    <a:lumMod val="75000"/>
                  </a:schemeClr>
                </a:solidFill>
              </a:rPr>
              <a:t>over the conventions </a:t>
            </a:r>
            <a:r>
              <a:rPr lang="en-US" sz="5000" b="1" i="1" dirty="0" smtClean="0">
                <a:solidFill>
                  <a:schemeClr val="accent5">
                    <a:lumMod val="75000"/>
                  </a:schemeClr>
                </a:solidFill>
              </a:rPr>
              <a:t>of standard </a:t>
            </a:r>
            <a:r>
              <a:rPr lang="en-US" sz="5000" b="1" i="1" dirty="0">
                <a:solidFill>
                  <a:schemeClr val="accent5">
                    <a:lumMod val="75000"/>
                  </a:schemeClr>
                </a:solidFill>
              </a:rPr>
              <a:t>English. </a:t>
            </a:r>
            <a:r>
              <a:rPr lang="en-US" sz="5000" i="1" dirty="0"/>
              <a:t>At the same </a:t>
            </a:r>
            <a:r>
              <a:rPr lang="en-US" sz="5000" i="1" dirty="0" smtClean="0"/>
              <a:t>time, they </a:t>
            </a:r>
            <a:r>
              <a:rPr lang="en-US" sz="5000" i="1" dirty="0"/>
              <a:t>must </a:t>
            </a:r>
            <a:r>
              <a:rPr lang="en-US" sz="5000" i="1" dirty="0">
                <a:solidFill>
                  <a:srgbClr val="FF0000"/>
                </a:solidFill>
              </a:rPr>
              <a:t>come to appreciate </a:t>
            </a:r>
            <a:r>
              <a:rPr lang="en-US" sz="5000" i="1" dirty="0" smtClean="0"/>
              <a:t>that </a:t>
            </a:r>
            <a:r>
              <a:rPr lang="en-US" sz="5000" b="1" i="1" dirty="0" smtClean="0">
                <a:solidFill>
                  <a:schemeClr val="accent5">
                    <a:lumMod val="75000"/>
                  </a:schemeClr>
                </a:solidFill>
              </a:rPr>
              <a:t>language </a:t>
            </a:r>
            <a:r>
              <a:rPr lang="en-US" sz="5000" b="1" i="1" dirty="0">
                <a:solidFill>
                  <a:schemeClr val="accent5">
                    <a:lumMod val="75000"/>
                  </a:schemeClr>
                </a:solidFill>
              </a:rPr>
              <a:t>is </a:t>
            </a:r>
            <a:r>
              <a:rPr lang="en-US" sz="5000" i="1" dirty="0"/>
              <a:t>as at least as much </a:t>
            </a:r>
            <a:r>
              <a:rPr lang="en-US" sz="5000" i="1" dirty="0" smtClean="0"/>
              <a:t>a </a:t>
            </a:r>
            <a:r>
              <a:rPr lang="en-US" sz="5000" b="1" i="1" dirty="0" smtClean="0">
                <a:solidFill>
                  <a:schemeClr val="accent5">
                    <a:lumMod val="75000"/>
                  </a:schemeClr>
                </a:solidFill>
              </a:rPr>
              <a:t>matter </a:t>
            </a:r>
            <a:r>
              <a:rPr lang="en-US" sz="5000" b="1" i="1" dirty="0">
                <a:solidFill>
                  <a:schemeClr val="accent5">
                    <a:lumMod val="75000"/>
                  </a:schemeClr>
                </a:solidFill>
              </a:rPr>
              <a:t>of craft as of rules</a:t>
            </a:r>
            <a:r>
              <a:rPr lang="en-US" sz="5000" i="1" dirty="0"/>
              <a:t> and </a:t>
            </a:r>
            <a:r>
              <a:rPr lang="en-US" sz="5000" i="1" dirty="0" smtClean="0">
                <a:solidFill>
                  <a:srgbClr val="FF0000"/>
                </a:solidFill>
              </a:rPr>
              <a:t>be able </a:t>
            </a:r>
            <a:r>
              <a:rPr lang="en-US" sz="5000" i="1" dirty="0">
                <a:solidFill>
                  <a:srgbClr val="FF0000"/>
                </a:solidFill>
              </a:rPr>
              <a:t>to choose</a:t>
            </a:r>
            <a:r>
              <a:rPr lang="en-US" sz="5000" i="1" dirty="0"/>
              <a:t> </a:t>
            </a:r>
            <a:r>
              <a:rPr lang="en-US" sz="5000" b="1" i="1" dirty="0">
                <a:solidFill>
                  <a:schemeClr val="accent5">
                    <a:lumMod val="75000"/>
                  </a:schemeClr>
                </a:solidFill>
              </a:rPr>
              <a:t>words, syntax, </a:t>
            </a:r>
            <a:r>
              <a:rPr lang="en-US" sz="5000" b="1" i="1" dirty="0" smtClean="0">
                <a:solidFill>
                  <a:schemeClr val="accent5">
                    <a:lumMod val="75000"/>
                  </a:schemeClr>
                </a:solidFill>
              </a:rPr>
              <a:t>and punctuation </a:t>
            </a:r>
            <a:r>
              <a:rPr lang="en-US" sz="5000" i="1" dirty="0">
                <a:solidFill>
                  <a:srgbClr val="FF0000"/>
                </a:solidFill>
              </a:rPr>
              <a:t>to express</a:t>
            </a:r>
            <a:r>
              <a:rPr lang="en-US" sz="5000" i="1" dirty="0"/>
              <a:t> </a:t>
            </a:r>
            <a:r>
              <a:rPr lang="en-US" sz="5000" i="1" dirty="0" smtClean="0"/>
              <a:t>themselves and </a:t>
            </a:r>
            <a:r>
              <a:rPr lang="en-US" sz="5000" i="1" dirty="0">
                <a:solidFill>
                  <a:srgbClr val="FF0000"/>
                </a:solidFill>
              </a:rPr>
              <a:t>achieve</a:t>
            </a:r>
            <a:r>
              <a:rPr lang="en-US" sz="5000" i="1" dirty="0"/>
              <a:t> particular functions </a:t>
            </a:r>
            <a:r>
              <a:rPr lang="en-US" sz="5000" i="1" dirty="0" smtClean="0"/>
              <a:t>and rhetorical </a:t>
            </a:r>
            <a:r>
              <a:rPr lang="en-US" sz="5000" i="1" dirty="0"/>
              <a:t>effects. They </a:t>
            </a:r>
            <a:r>
              <a:rPr lang="en-US" sz="5000" i="1" dirty="0">
                <a:solidFill>
                  <a:srgbClr val="FF0000"/>
                </a:solidFill>
              </a:rPr>
              <a:t>must</a:t>
            </a:r>
            <a:r>
              <a:rPr lang="en-US" sz="5000" i="1" dirty="0"/>
              <a:t> </a:t>
            </a:r>
            <a:r>
              <a:rPr lang="en-US" sz="5000" i="1" dirty="0" smtClean="0"/>
              <a:t>also </a:t>
            </a:r>
            <a:r>
              <a:rPr lang="en-US" sz="5000" i="1" dirty="0" smtClean="0">
                <a:solidFill>
                  <a:srgbClr val="FF0000"/>
                </a:solidFill>
              </a:rPr>
              <a:t>have </a:t>
            </a:r>
            <a:r>
              <a:rPr lang="en-US" sz="5000" b="1" i="1" dirty="0">
                <a:solidFill>
                  <a:schemeClr val="accent5">
                    <a:lumMod val="75000"/>
                  </a:schemeClr>
                </a:solidFill>
              </a:rPr>
              <a:t>extensive vocabularies</a:t>
            </a:r>
            <a:r>
              <a:rPr lang="en-US" sz="5000" i="1" dirty="0"/>
              <a:t>, </a:t>
            </a:r>
            <a:r>
              <a:rPr lang="en-US" sz="5000" i="1" dirty="0" smtClean="0"/>
              <a:t>built through </a:t>
            </a:r>
            <a:r>
              <a:rPr lang="en-US" sz="5000" i="1" dirty="0"/>
              <a:t>reading and study, </a:t>
            </a:r>
            <a:r>
              <a:rPr lang="en-US" sz="5000" i="1" dirty="0" smtClean="0">
                <a:solidFill>
                  <a:srgbClr val="FF0000"/>
                </a:solidFill>
              </a:rPr>
              <a:t>enabling</a:t>
            </a:r>
            <a:r>
              <a:rPr lang="en-US" sz="5000" i="1" dirty="0" smtClean="0"/>
              <a:t> them </a:t>
            </a:r>
            <a:r>
              <a:rPr lang="en-US" sz="5000" b="1" i="1" dirty="0">
                <a:solidFill>
                  <a:schemeClr val="accent5">
                    <a:lumMod val="75000"/>
                  </a:schemeClr>
                </a:solidFill>
              </a:rPr>
              <a:t>to comprehend complex </a:t>
            </a:r>
            <a:r>
              <a:rPr lang="en-US" sz="5000" b="1" i="1" dirty="0" smtClean="0">
                <a:solidFill>
                  <a:schemeClr val="accent5">
                    <a:lumMod val="75000"/>
                  </a:schemeClr>
                </a:solidFill>
              </a:rPr>
              <a:t>texts </a:t>
            </a:r>
            <a:r>
              <a:rPr lang="en-US" sz="5000" i="1" dirty="0" smtClean="0"/>
              <a:t>and </a:t>
            </a:r>
            <a:r>
              <a:rPr lang="en-US" sz="5000" i="1" dirty="0">
                <a:solidFill>
                  <a:srgbClr val="FF0000"/>
                </a:solidFill>
              </a:rPr>
              <a:t>engage</a:t>
            </a:r>
            <a:r>
              <a:rPr lang="en-US" sz="5000" i="1" dirty="0"/>
              <a:t> in </a:t>
            </a:r>
            <a:r>
              <a:rPr lang="en-US" sz="5000" b="1" i="1" dirty="0">
                <a:solidFill>
                  <a:schemeClr val="accent5">
                    <a:lumMod val="75000"/>
                  </a:schemeClr>
                </a:solidFill>
              </a:rPr>
              <a:t>purposeful </a:t>
            </a:r>
            <a:r>
              <a:rPr lang="en-US" sz="5000" b="1" i="1" dirty="0" smtClean="0">
                <a:solidFill>
                  <a:schemeClr val="accent5">
                    <a:lumMod val="75000"/>
                  </a:schemeClr>
                </a:solidFill>
              </a:rPr>
              <a:t>writing about </a:t>
            </a:r>
            <a:r>
              <a:rPr lang="en-US" sz="5000" b="1" i="1" dirty="0">
                <a:solidFill>
                  <a:schemeClr val="accent5">
                    <a:lumMod val="75000"/>
                  </a:schemeClr>
                </a:solidFill>
              </a:rPr>
              <a:t>and conversations </a:t>
            </a:r>
            <a:r>
              <a:rPr lang="en-US" sz="5000" b="1" i="1" dirty="0" smtClean="0">
                <a:solidFill>
                  <a:schemeClr val="accent5">
                    <a:lumMod val="75000"/>
                  </a:schemeClr>
                </a:solidFill>
              </a:rPr>
              <a:t>around </a:t>
            </a:r>
            <a:r>
              <a:rPr lang="en-US" sz="5000" i="1" dirty="0" smtClean="0"/>
              <a:t>content</a:t>
            </a:r>
            <a:r>
              <a:rPr lang="en-US" sz="5000" i="1" dirty="0"/>
              <a:t>. They </a:t>
            </a:r>
            <a:r>
              <a:rPr lang="en-US" sz="5000" i="1" dirty="0">
                <a:solidFill>
                  <a:srgbClr val="FF0000"/>
                </a:solidFill>
              </a:rPr>
              <a:t>need to </a:t>
            </a:r>
            <a:r>
              <a:rPr lang="en-US" sz="5000" i="1" dirty="0" smtClean="0">
                <a:solidFill>
                  <a:srgbClr val="FF0000"/>
                </a:solidFill>
              </a:rPr>
              <a:t>become skilled</a:t>
            </a:r>
            <a:r>
              <a:rPr lang="en-US" sz="5000" i="1" dirty="0" smtClean="0"/>
              <a:t> </a:t>
            </a:r>
            <a:r>
              <a:rPr lang="en-US" sz="5000" i="1" dirty="0"/>
              <a:t>in </a:t>
            </a:r>
            <a:r>
              <a:rPr lang="en-US" sz="5000" i="1" dirty="0">
                <a:solidFill>
                  <a:srgbClr val="FF0000"/>
                </a:solidFill>
              </a:rPr>
              <a:t>determining or </a:t>
            </a:r>
            <a:r>
              <a:rPr lang="en-US" sz="5000" i="1" dirty="0" smtClean="0">
                <a:solidFill>
                  <a:srgbClr val="FF0000"/>
                </a:solidFill>
              </a:rPr>
              <a:t>clarifying </a:t>
            </a:r>
            <a:r>
              <a:rPr lang="en-US" sz="5000" i="1" dirty="0" smtClean="0"/>
              <a:t>the </a:t>
            </a:r>
            <a:r>
              <a:rPr lang="en-US" sz="5000" b="1" i="1" dirty="0" smtClean="0">
                <a:solidFill>
                  <a:schemeClr val="accent5">
                    <a:lumMod val="75000"/>
                  </a:schemeClr>
                </a:solidFill>
              </a:rPr>
              <a:t>meaning of </a:t>
            </a:r>
            <a:r>
              <a:rPr lang="en-US" sz="5000" b="1" i="1" dirty="0">
                <a:solidFill>
                  <a:schemeClr val="accent5">
                    <a:lumMod val="75000"/>
                  </a:schemeClr>
                </a:solidFill>
              </a:rPr>
              <a:t>words </a:t>
            </a:r>
            <a:r>
              <a:rPr lang="en-US" sz="5000" i="1" dirty="0"/>
              <a:t>and </a:t>
            </a:r>
            <a:r>
              <a:rPr lang="en-US" sz="5000" b="1" i="1" dirty="0" smtClean="0">
                <a:solidFill>
                  <a:schemeClr val="accent5">
                    <a:lumMod val="75000"/>
                  </a:schemeClr>
                </a:solidFill>
              </a:rPr>
              <a:t>phrases</a:t>
            </a:r>
            <a:r>
              <a:rPr lang="en-US" sz="5000" i="1" dirty="0" smtClean="0"/>
              <a:t> they </a:t>
            </a:r>
            <a:r>
              <a:rPr lang="en-US" sz="5000" i="1" dirty="0"/>
              <a:t>encounter, </a:t>
            </a:r>
            <a:r>
              <a:rPr lang="en-US" sz="5000" i="1" dirty="0">
                <a:solidFill>
                  <a:srgbClr val="FF0000"/>
                </a:solidFill>
              </a:rPr>
              <a:t>choosing </a:t>
            </a:r>
            <a:r>
              <a:rPr lang="en-US" sz="5000" i="1" dirty="0" smtClean="0"/>
              <a:t>flexibly from </a:t>
            </a:r>
            <a:r>
              <a:rPr lang="en-US" sz="5000" i="1" dirty="0"/>
              <a:t>an array of strategies to </a:t>
            </a:r>
            <a:r>
              <a:rPr lang="en-US" sz="5000" i="1" dirty="0" smtClean="0"/>
              <a:t>aid them</a:t>
            </a:r>
            <a:r>
              <a:rPr lang="en-US" sz="5000" i="1" dirty="0"/>
              <a:t>. They must learn to see </a:t>
            </a:r>
            <a:r>
              <a:rPr lang="en-US" sz="5000" i="1" dirty="0" smtClean="0"/>
              <a:t>an individual </a:t>
            </a:r>
            <a:r>
              <a:rPr lang="en-US" sz="5000" i="1" dirty="0"/>
              <a:t>word as part of a </a:t>
            </a:r>
            <a:r>
              <a:rPr lang="en-US" sz="5000" i="1" dirty="0" smtClean="0"/>
              <a:t>network of </a:t>
            </a:r>
            <a:r>
              <a:rPr lang="en-US" sz="5000" i="1" dirty="0"/>
              <a:t>other words—words, for </a:t>
            </a:r>
            <a:r>
              <a:rPr lang="en-US" sz="5000" i="1" dirty="0" smtClean="0"/>
              <a:t>example, that </a:t>
            </a:r>
            <a:r>
              <a:rPr lang="en-US" sz="5000" i="1" dirty="0"/>
              <a:t>have similar denotations </a:t>
            </a:r>
            <a:r>
              <a:rPr lang="en-US" sz="5000" i="1" dirty="0" smtClean="0"/>
              <a:t>but different </a:t>
            </a:r>
            <a:r>
              <a:rPr lang="en-US" sz="5000" i="1" dirty="0"/>
              <a:t>connotations. The </a:t>
            </a:r>
            <a:r>
              <a:rPr lang="en-US" sz="5000" i="1" dirty="0" smtClean="0"/>
              <a:t>inclusion of </a:t>
            </a:r>
            <a:r>
              <a:rPr lang="en-US" sz="5000" i="1" dirty="0"/>
              <a:t>Language standards in </a:t>
            </a:r>
            <a:r>
              <a:rPr lang="en-US" sz="5000" i="1" dirty="0" smtClean="0"/>
              <a:t>their own </a:t>
            </a:r>
            <a:r>
              <a:rPr lang="en-US" sz="5000" i="1" dirty="0"/>
              <a:t>strand should not be taken </a:t>
            </a:r>
            <a:r>
              <a:rPr lang="en-US" sz="5000" i="1" dirty="0" smtClean="0"/>
              <a:t>as an </a:t>
            </a:r>
            <a:r>
              <a:rPr lang="en-US" sz="5000" i="1" dirty="0"/>
              <a:t>indication that skills related </a:t>
            </a:r>
            <a:r>
              <a:rPr lang="en-US" sz="5000" i="1" dirty="0" smtClean="0"/>
              <a:t>to conventions</a:t>
            </a:r>
            <a:r>
              <a:rPr lang="en-US" sz="5000" i="1" dirty="0"/>
              <a:t>, effective language </a:t>
            </a:r>
            <a:r>
              <a:rPr lang="en-US" sz="5000" i="1" dirty="0" smtClean="0"/>
              <a:t>use, and </a:t>
            </a:r>
            <a:r>
              <a:rPr lang="en-US" sz="5000" i="1" dirty="0"/>
              <a:t>vocabulary are </a:t>
            </a:r>
            <a:r>
              <a:rPr lang="en-US" sz="5000" i="1" dirty="0" smtClean="0"/>
              <a:t>unimportant to </a:t>
            </a:r>
            <a:r>
              <a:rPr lang="en-US" sz="5000" i="1" dirty="0"/>
              <a:t>reading, writing, speaking, </a:t>
            </a:r>
            <a:r>
              <a:rPr lang="en-US" sz="5000" i="1" dirty="0" smtClean="0"/>
              <a:t>and listening</a:t>
            </a:r>
            <a:r>
              <a:rPr lang="en-US" sz="5000" i="1" dirty="0"/>
              <a:t>; indeed, they are </a:t>
            </a:r>
            <a:r>
              <a:rPr lang="en-US" sz="5000" i="1" dirty="0" smtClean="0"/>
              <a:t>inseparable from </a:t>
            </a:r>
            <a:r>
              <a:rPr lang="en-US" sz="5000" i="1" dirty="0"/>
              <a:t>such contexts.</a:t>
            </a:r>
            <a:endParaRPr lang="en-US" sz="5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5029200" cy="1371599"/>
          </a:xfrm>
        </p:spPr>
        <p:txBody>
          <a:bodyPr/>
          <a:lstStyle/>
          <a:p>
            <a:r>
              <a:rPr lang="en-US" dirty="0" smtClean="0">
                <a:solidFill>
                  <a:srgbClr val="00B050"/>
                </a:solidFill>
              </a:rPr>
              <a:t>The Wildcat Read</a:t>
            </a:r>
            <a:endParaRPr lang="en-US" dirty="0">
              <a:solidFill>
                <a:srgbClr val="00B05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2438400"/>
            <a:ext cx="2810656" cy="4114800"/>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62600" y="349458"/>
            <a:ext cx="2328056" cy="174604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62400" y="2438400"/>
            <a:ext cx="3048000" cy="4064000"/>
          </a:xfrm>
          <a:prstGeom prst="rect">
            <a:avLst/>
          </a:prstGeom>
        </p:spPr>
      </p:pic>
    </p:spTree>
    <p:extLst>
      <p:ext uri="{BB962C8B-B14F-4D97-AF65-F5344CB8AC3E}">
        <p14:creationId xmlns:p14="http://schemas.microsoft.com/office/powerpoint/2010/main" val="2459392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92D050"/>
                </a:solidFill>
              </a:rPr>
              <a:t>The 5 Whys</a:t>
            </a:r>
            <a:endParaRPr lang="en-US" dirty="0">
              <a:solidFill>
                <a:srgbClr val="92D050"/>
              </a:solidFill>
            </a:endParaRPr>
          </a:p>
        </p:txBody>
      </p:sp>
      <p:pic>
        <p:nvPicPr>
          <p:cNvPr id="4" name="Content Placeholder 3" descr="C:\Users\kbeery\AppData\Local\Microsoft\Windows\Temporary Internet Files\Content.IE5\25L9HLSS\MC910217499[1].wmf"/>
          <p:cNvPicPr>
            <a:picLocks noGrp="1"/>
          </p:cNvPicPr>
          <p:nvPr>
            <p:ph idx="1"/>
          </p:nvPr>
        </p:nvPicPr>
        <p:blipFill>
          <a:blip r:embed="rId2" cstate="print"/>
          <a:srcRect/>
          <a:stretch>
            <a:fillRect/>
          </a:stretch>
        </p:blipFill>
        <p:spPr bwMode="auto">
          <a:xfrm>
            <a:off x="5933897" y="174505"/>
            <a:ext cx="1822399" cy="1715414"/>
          </a:xfrm>
          <a:prstGeom prst="rect">
            <a:avLst/>
          </a:prstGeom>
          <a:noFill/>
          <a:ln w="9525">
            <a:noFill/>
            <a:miter lim="800000"/>
            <a:headEnd/>
            <a:tailEnd/>
          </a:ln>
        </p:spPr>
      </p:pic>
      <p:sp>
        <p:nvSpPr>
          <p:cNvPr id="1025" name="Rectangle 1"/>
          <p:cNvSpPr>
            <a:spLocks noChangeArrowheads="1"/>
          </p:cNvSpPr>
          <p:nvPr/>
        </p:nvSpPr>
        <p:spPr bwMode="auto">
          <a:xfrm>
            <a:off x="0" y="2445241"/>
            <a:ext cx="6477000" cy="36009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analysis process is essential to grow academically.  Critical thinking and analysis is the moment you start to uncover multiple meanings to information, theories, statements and ideologies.  The way we will venture into analysis this year is to practice the “5 whys”.  This is a process of approaching a question or idea and then peeling back the layers (like the onion you see above).  Today we will practice with the following question:</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Example:  </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1"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Why did I sign up to take </a:t>
            </a:r>
            <a:r>
              <a:rPr kumimoji="0" lang="en-US" sz="1600" b="1"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English</a:t>
            </a:r>
            <a:r>
              <a:rPr kumimoji="0" lang="en-US" sz="1600" b="1"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a:t>
            </a:r>
            <a:endParaRPr kumimoji="0" lang="en-US" sz="9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a:t>
            </a:r>
            <a:r>
              <a:rPr kumimoji="0" lang="en-US" sz="16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is required</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1600" b="1"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Why does MHS require English?</a:t>
            </a:r>
          </a:p>
          <a:p>
            <a:pPr marL="0" marR="0" lvl="0" indent="0" algn="l" defTabSz="914400" rtl="0" eaLnBrk="0" fontAlgn="base" latinLnBrk="0" hangingPunct="0">
              <a:lnSpc>
                <a:spcPct val="100000"/>
              </a:lnSpc>
              <a:spcBef>
                <a:spcPct val="0"/>
              </a:spcBef>
              <a:spcAft>
                <a:spcPct val="0"/>
              </a:spcAft>
              <a:buClrTx/>
              <a:buSzTx/>
              <a:buFontTx/>
              <a:buNone/>
              <a:tabLst/>
            </a:pPr>
            <a:r>
              <a:rPr lang="en-US" sz="1600" b="1" dirty="0" smtClean="0">
                <a:latin typeface="Calibri" pitchFamily="34" charset="0"/>
                <a:ea typeface="Calibri" pitchFamily="34" charset="0"/>
                <a:cs typeface="Times New Roman" pitchFamily="18" charset="0"/>
              </a:rPr>
              <a:t>Because reading, writing, thinking, and speaking are important to being a successful/fulfilled human being</a:t>
            </a:r>
            <a:endParaRPr kumimoji="0" lang="en-US" sz="1600" b="1"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FFFF00"/>
              </a:solidFill>
              <a:effectLst/>
              <a:latin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(answer this until you get through 5 whys)</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answer to the question initiates the next one…….Now you try:</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2" descr="http://media-cache-ak0.pinimg.com/736x/53/2d/7b/532d7be89449168d30520912e4184c4d.jpg"/>
          <p:cNvPicPr>
            <a:picLocks noChangeAspect="1" noChangeArrowheads="1"/>
          </p:cNvPicPr>
          <p:nvPr/>
        </p:nvPicPr>
        <p:blipFill>
          <a:blip r:embed="rId3" cstate="print"/>
          <a:srcRect/>
          <a:stretch>
            <a:fillRect/>
          </a:stretch>
        </p:blipFill>
        <p:spPr bwMode="auto">
          <a:xfrm>
            <a:off x="6553200" y="2362200"/>
            <a:ext cx="2362200" cy="3532263"/>
          </a:xfrm>
          <a:prstGeom prst="rect">
            <a:avLst/>
          </a:prstGeom>
          <a:noFill/>
        </p:spPr>
      </p:pic>
    </p:spTree>
    <p:extLst>
      <p:ext uri="{BB962C8B-B14F-4D97-AF65-F5344CB8AC3E}">
        <p14:creationId xmlns:p14="http://schemas.microsoft.com/office/powerpoint/2010/main" val="1833154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375</TotalTime>
  <Words>1411</Words>
  <Application>Microsoft Office PowerPoint</Application>
  <PresentationFormat>On-screen Show (4:3)</PresentationFormat>
  <Paragraphs>111</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AHJ Busorama</vt:lpstr>
      <vt:lpstr>Arial</vt:lpstr>
      <vt:lpstr>Calibri</vt:lpstr>
      <vt:lpstr>Times New Roman</vt:lpstr>
      <vt:lpstr>Office Theme</vt:lpstr>
      <vt:lpstr>Introduction to Literature and Composition  “The act of putting pen to paper encourages pause for thought, this in turn makes us think more deeply about life, which helps us regain our equilibrium.” ~Norbet Platt</vt:lpstr>
      <vt:lpstr>Course &amp; Common Core Goal</vt:lpstr>
      <vt:lpstr>PowerPoint Presentation</vt:lpstr>
      <vt:lpstr>Reading:   Literature and Nonfiction</vt:lpstr>
      <vt:lpstr>Writing</vt:lpstr>
      <vt:lpstr>Speaking and Listening</vt:lpstr>
      <vt:lpstr>Language</vt:lpstr>
      <vt:lpstr>The Wildcat Read</vt:lpstr>
      <vt:lpstr>The 5 Whys</vt:lpstr>
      <vt:lpstr>Overarching Theme for 9th grade</vt:lpstr>
      <vt:lpstr>Students will need to obtain  the following texts….</vt:lpstr>
      <vt:lpstr>Communication</vt:lpstr>
      <vt:lpstr>If you would like to receive the text messages for this class</vt:lpstr>
      <vt:lpstr>Grading</vt:lpstr>
      <vt:lpstr>Mastery Grading 4-point scale</vt:lpstr>
      <vt:lpstr>English Department Policies</vt:lpstr>
      <vt:lpstr>PowerPoint Presentation</vt:lpstr>
      <vt:lpstr>How Can I Help My Child?</vt:lpstr>
      <vt:lpstr>Final Notes, Hints for Success</vt:lpstr>
      <vt:lpstr>Final Notes, Hints for Success</vt:lpstr>
      <vt:lpstr>Thank you for trusting me with your child.  It is a great honor.  I am trusting someone with my two as well!  I promise yours are in good hands.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Literature and Composition Course Objectives</dc:title>
  <dc:creator>mfcsd</dc:creator>
  <cp:lastModifiedBy>mfcsd</cp:lastModifiedBy>
  <cp:revision>39</cp:revision>
  <dcterms:created xsi:type="dcterms:W3CDTF">2012-11-08T23:41:48Z</dcterms:created>
  <dcterms:modified xsi:type="dcterms:W3CDTF">2016-08-25T22:50:55Z</dcterms:modified>
</cp:coreProperties>
</file>